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1"/>
  </p:notesMasterIdLst>
  <p:sldIdLst>
    <p:sldId id="256" r:id="rId2"/>
    <p:sldId id="260" r:id="rId3"/>
    <p:sldId id="258" r:id="rId4"/>
    <p:sldId id="259" r:id="rId5"/>
    <p:sldId id="261" r:id="rId6"/>
    <p:sldId id="262" r:id="rId7"/>
    <p:sldId id="263" r:id="rId8"/>
    <p:sldId id="264" r:id="rId9"/>
    <p:sldId id="265" r:id="rId10"/>
    <p:sldId id="266" r:id="rId11"/>
    <p:sldId id="267" r:id="rId12"/>
    <p:sldId id="270" r:id="rId13"/>
    <p:sldId id="268" r:id="rId14"/>
    <p:sldId id="269" r:id="rId15"/>
    <p:sldId id="271" r:id="rId16"/>
    <p:sldId id="272" r:id="rId17"/>
    <p:sldId id="273" r:id="rId18"/>
    <p:sldId id="274" r:id="rId19"/>
    <p:sldId id="275"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58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3" d="100"/>
          <a:sy n="63" d="100"/>
        </p:scale>
        <p:origin x="-2190" y="-6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C9B4E-E7E8-47C2-AF18-5E08CBF1A89A}" type="datetimeFigureOut">
              <a:rPr lang="it-IT" smtClean="0"/>
              <a:pPr/>
              <a:t>01/01/2008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D5256-A328-4026-A4EB-05C613A9F382}" type="slidenum">
              <a:rPr lang="it-IT" smtClean="0"/>
              <a:pPr/>
              <a:t>‹N›</a:t>
            </a:fld>
            <a:endParaRPr lang="it-IT"/>
          </a:p>
        </p:txBody>
      </p:sp>
    </p:spTree>
    <p:extLst>
      <p:ext uri="{BB962C8B-B14F-4D97-AF65-F5344CB8AC3E}">
        <p14:creationId xmlns:p14="http://schemas.microsoft.com/office/powerpoint/2010/main" xmlns="" val="86830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2</a:t>
            </a:fld>
            <a:endParaRPr lang="it-IT"/>
          </a:p>
        </p:txBody>
      </p:sp>
    </p:spTree>
    <p:extLst>
      <p:ext uri="{BB962C8B-B14F-4D97-AF65-F5344CB8AC3E}">
        <p14:creationId xmlns:p14="http://schemas.microsoft.com/office/powerpoint/2010/main" xmlns="" val="291712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33D5256-A328-4026-A4EB-05C613A9F382}"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it-IT" smtClean="0"/>
              <a:t>Fare clic per modificare lo stile del titolo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2ADDFB0-04A8-4C97-85F7-2B6968D58E3C}" type="datetime1">
              <a:rPr lang="it-IT" smtClean="0"/>
              <a:pPr/>
              <a:t>01/01/2008</a:t>
            </a:fld>
            <a:endParaRPr lang="it-IT"/>
          </a:p>
        </p:txBody>
      </p:sp>
      <p:sp>
        <p:nvSpPr>
          <p:cNvPr id="5" name="Footer Placeholder 4"/>
          <p:cNvSpPr>
            <a:spLocks noGrp="1"/>
          </p:cNvSpPr>
          <p:nvPr>
            <p:ph type="ftr" sz="quarter" idx="11"/>
          </p:nvPr>
        </p:nvSpPr>
        <p:spPr>
          <a:xfrm>
            <a:off x="1174044" y="5357592"/>
            <a:ext cx="5034845" cy="365125"/>
          </a:xfrm>
        </p:spPr>
        <p:txBody>
          <a:bodyPr/>
          <a:lstStyle/>
          <a:p>
            <a:endParaRPr lang="it-IT"/>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7BCC259-F9D1-46DA-9A3C-4C85BC017FB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EB814AC-2387-49AC-A858-7A3D02438CDF}" type="datetime1">
              <a:rPr lang="it-IT" smtClean="0"/>
              <a:pPr/>
              <a:t>01/01/2008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CC259-F9D1-46DA-9A3C-4C85BC017FB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B8397F3-9F9C-45F4-A80A-19A582FBD8B9}" type="datetime1">
              <a:rPr lang="it-IT" smtClean="0"/>
              <a:pPr/>
              <a:t>01/01/2008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CC259-F9D1-46DA-9A3C-4C85BC017FB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1EEDFE5-3D77-4EA0-9390-18DA62DF0D9C}" type="datetime1">
              <a:rPr lang="it-IT" smtClean="0"/>
              <a:pPr/>
              <a:t>01/01/2008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CC259-F9D1-46DA-9A3C-4C85BC017FB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D0013BE-C137-42DC-A2ED-AA47C7667E8D}" type="datetime1">
              <a:rPr lang="it-IT" smtClean="0"/>
              <a:pPr/>
              <a:t>01/01/2008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BCC259-F9D1-46DA-9A3C-4C85BC017FB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DF9A56E2-432E-48EB-8ABA-1DF0F887FF95}" type="datetime1">
              <a:rPr lang="it-IT" smtClean="0"/>
              <a:pPr/>
              <a:t>01/01/2008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BCC259-F9D1-46DA-9A3C-4C85BC017FB3}" type="slidenum">
              <a:rPr lang="it-IT" smtClean="0"/>
              <a:pPr/>
              <a:t>‹N›</a:t>
            </a:fld>
            <a:endParaRPr lang="it-IT"/>
          </a:p>
        </p:txBody>
      </p:sp>
      <p:sp>
        <p:nvSpPr>
          <p:cNvPr id="9" name="Content Placeholder 8"/>
          <p:cNvSpPr>
            <a:spLocks noGrp="1"/>
          </p:cNvSpPr>
          <p:nvPr>
            <p:ph sz="quarter" idx="13"/>
          </p:nvPr>
        </p:nvSpPr>
        <p:spPr>
          <a:xfrm>
            <a:off x="1298448" y="2121407"/>
            <a:ext cx="3200400" cy="360273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651300E6-6848-44ED-8F1D-52DB5E2ABE54}" type="datetime1">
              <a:rPr lang="it-IT" smtClean="0"/>
              <a:pPr/>
              <a:t>01/01/2008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7BCC259-F9D1-46DA-9A3C-4C85BC017FB3}" type="slidenum">
              <a:rPr lang="it-IT" smtClean="0"/>
              <a:pPr/>
              <a:t>‹N›</a:t>
            </a:fld>
            <a:endParaRPr lang="it-IT"/>
          </a:p>
        </p:txBody>
      </p:sp>
      <p:sp>
        <p:nvSpPr>
          <p:cNvPr id="11" name="Content Placeholder 10"/>
          <p:cNvSpPr>
            <a:spLocks noGrp="1"/>
          </p:cNvSpPr>
          <p:nvPr>
            <p:ph sz="quarter" idx="13"/>
          </p:nvPr>
        </p:nvSpPr>
        <p:spPr>
          <a:xfrm>
            <a:off x="1298448" y="2944368"/>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A49F5B9D-15BD-41F0-BDB9-59C12D678FC4}" type="datetime1">
              <a:rPr lang="it-IT" smtClean="0"/>
              <a:pPr/>
              <a:t>01/01/2008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BCC259-F9D1-46DA-9A3C-4C85BC017FB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FFC56-0300-41B5-BCBA-290C528258CB}" type="datetime1">
              <a:rPr lang="it-IT" smtClean="0"/>
              <a:pPr/>
              <a:t>01/01/2008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7BCC259-F9D1-46DA-9A3C-4C85BC017FB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it-IT" smtClean="0"/>
              <a:t>Fare clic per modificare lo stile del titolo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60000">
            <a:off x="6341698" y="5885672"/>
            <a:ext cx="1213821" cy="365125"/>
          </a:xfrm>
        </p:spPr>
        <p:txBody>
          <a:bodyPr/>
          <a:lstStyle/>
          <a:p>
            <a:fld id="{2D7F93AF-7E2F-4B6D-A849-2F7AA83EDF0F}" type="datetime1">
              <a:rPr lang="it-IT" smtClean="0"/>
              <a:pPr/>
              <a:t>01/01/2008</a:t>
            </a:fld>
            <a:endParaRPr lang="it-IT"/>
          </a:p>
        </p:txBody>
      </p:sp>
      <p:sp>
        <p:nvSpPr>
          <p:cNvPr id="6" name="Footer Placeholder 5"/>
          <p:cNvSpPr>
            <a:spLocks noGrp="1"/>
          </p:cNvSpPr>
          <p:nvPr>
            <p:ph type="ftr" sz="quarter" idx="11"/>
          </p:nvPr>
        </p:nvSpPr>
        <p:spPr>
          <a:xfrm rot="-60000">
            <a:off x="914554" y="5829261"/>
            <a:ext cx="3522607" cy="365125"/>
          </a:xfrm>
        </p:spPr>
        <p:txBody>
          <a:bodyPr/>
          <a:lstStyle/>
          <a:p>
            <a:endParaRPr lang="it-IT"/>
          </a:p>
        </p:txBody>
      </p:sp>
      <p:sp>
        <p:nvSpPr>
          <p:cNvPr id="7" name="Slide Number Placeholder 6"/>
          <p:cNvSpPr>
            <a:spLocks noGrp="1"/>
          </p:cNvSpPr>
          <p:nvPr>
            <p:ph type="sldNum" sz="quarter" idx="12"/>
          </p:nvPr>
        </p:nvSpPr>
        <p:spPr>
          <a:xfrm rot="60000">
            <a:off x="7557313" y="5896961"/>
            <a:ext cx="554023" cy="365125"/>
          </a:xfrm>
        </p:spPr>
        <p:txBody>
          <a:bodyPr/>
          <a:lstStyle/>
          <a:p>
            <a:fld id="{57BCC259-F9D1-46DA-9A3C-4C85BC017FB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60000">
            <a:off x="6345936" y="5888737"/>
            <a:ext cx="1213821" cy="365125"/>
          </a:xfrm>
        </p:spPr>
        <p:txBody>
          <a:bodyPr/>
          <a:lstStyle/>
          <a:p>
            <a:fld id="{3A0F67B3-960E-47E6-AC85-D76AA9B34773}" type="datetime1">
              <a:rPr lang="it-IT" smtClean="0"/>
              <a:pPr/>
              <a:t>01/01/2008</a:t>
            </a:fld>
            <a:endParaRPr lang="it-IT"/>
          </a:p>
        </p:txBody>
      </p:sp>
      <p:sp>
        <p:nvSpPr>
          <p:cNvPr id="6" name="Footer Placeholder 5"/>
          <p:cNvSpPr>
            <a:spLocks noGrp="1"/>
          </p:cNvSpPr>
          <p:nvPr>
            <p:ph type="ftr" sz="quarter" idx="11"/>
          </p:nvPr>
        </p:nvSpPr>
        <p:spPr>
          <a:xfrm rot="-60000">
            <a:off x="914569" y="5831037"/>
            <a:ext cx="3319043" cy="365125"/>
          </a:xfrm>
        </p:spPr>
        <p:txBody>
          <a:bodyPr/>
          <a:lstStyle/>
          <a:p>
            <a:endParaRPr lang="it-IT"/>
          </a:p>
        </p:txBody>
      </p:sp>
      <p:sp>
        <p:nvSpPr>
          <p:cNvPr id="7" name="Slide Number Placeholder 6"/>
          <p:cNvSpPr>
            <a:spLocks noGrp="1"/>
          </p:cNvSpPr>
          <p:nvPr>
            <p:ph type="sldNum" sz="quarter" idx="12"/>
          </p:nvPr>
        </p:nvSpPr>
        <p:spPr>
          <a:xfrm rot="60000">
            <a:off x="7562089" y="5900026"/>
            <a:ext cx="554023" cy="365125"/>
          </a:xfrm>
        </p:spPr>
        <p:txBody>
          <a:bodyPr/>
          <a:lstStyle/>
          <a:p>
            <a:fld id="{57BCC259-F9D1-46DA-9A3C-4C85BC017FB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989EFE8-6211-4C04-95F5-14B9A0C0EDDA}" type="datetime1">
              <a:rPr lang="it-IT" smtClean="0"/>
              <a:pPr/>
              <a:t>01/01/2008</a:t>
            </a:fld>
            <a:endParaRPr lang="it-IT"/>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t-IT"/>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7BCC259-F9D1-46DA-9A3C-4C85BC017FB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332656"/>
            <a:ext cx="6400800" cy="791344"/>
          </a:xfrm>
        </p:spPr>
        <p:txBody>
          <a:bodyPr>
            <a:normAutofit fontScale="90000"/>
          </a:bodyPr>
          <a:lstStyle/>
          <a:p>
            <a:r>
              <a:rPr lang="it-IT" dirty="0" smtClean="0"/>
              <a:t>La </a:t>
            </a:r>
            <a:r>
              <a:rPr lang="it-IT" dirty="0" err="1" smtClean="0"/>
              <a:t>france</a:t>
            </a:r>
            <a:endParaRPr lang="it-IT" dirty="0"/>
          </a:p>
        </p:txBody>
      </p:sp>
      <p:sp>
        <p:nvSpPr>
          <p:cNvPr id="7" name="Segnaposto numero diapositiva 6"/>
          <p:cNvSpPr>
            <a:spLocks noGrp="1"/>
          </p:cNvSpPr>
          <p:nvPr>
            <p:ph type="sldNum" sz="quarter" idx="12"/>
          </p:nvPr>
        </p:nvSpPr>
        <p:spPr/>
        <p:txBody>
          <a:bodyPr/>
          <a:lstStyle/>
          <a:p>
            <a:fld id="{57BCC259-F9D1-46DA-9A3C-4C85BC017FB3}" type="slidenum">
              <a:rPr lang="it-IT" smtClean="0"/>
              <a:pPr/>
              <a:t>1</a:t>
            </a:fld>
            <a:endParaRPr lang="it-IT"/>
          </a:p>
        </p:txBody>
      </p:sp>
      <p:pic>
        <p:nvPicPr>
          <p:cNvPr id="1026" name="Picture 2" descr="D:\NoteBook\Desktop\francia0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9667" y="980728"/>
            <a:ext cx="6480720" cy="4824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442483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463040" y="1916832"/>
            <a:ext cx="6196405" cy="3806237"/>
          </a:xfrm>
        </p:spPr>
        <p:txBody>
          <a:bodyPr>
            <a:normAutofit fontScale="92500" lnSpcReduction="20000"/>
          </a:bodyPr>
          <a:lstStyle/>
          <a:p>
            <a:pPr marL="45720" indent="0">
              <a:buNone/>
            </a:pPr>
            <a:r>
              <a:rPr lang="fr-FR" dirty="0">
                <a:latin typeface="French Script MT" pitchFamily="66" charset="0"/>
              </a:rPr>
              <a:t>Ratatouille est un plat traditionnel provençal de légumes cuits. Le nom complet du plat, originaire de Nice, est </a:t>
            </a:r>
            <a:r>
              <a:rPr lang="fr-FR" dirty="0" smtClean="0">
                <a:latin typeface="French Script MT" pitchFamily="66" charset="0"/>
              </a:rPr>
              <a:t>niçoise .</a:t>
            </a:r>
            <a:r>
              <a:rPr lang="fr-FR" dirty="0">
                <a:latin typeface="French Script MT" pitchFamily="66" charset="0"/>
              </a:rPr>
              <a:t>La mot ratatouille </a:t>
            </a:r>
            <a:r>
              <a:rPr lang="fr-FR" dirty="0" smtClean="0">
                <a:latin typeface="French Script MT" pitchFamily="66" charset="0"/>
              </a:rPr>
              <a:t>est </a:t>
            </a:r>
            <a:r>
              <a:rPr lang="fr-FR" dirty="0">
                <a:latin typeface="French Script MT" pitchFamily="66" charset="0"/>
              </a:rPr>
              <a:t>occitan</a:t>
            </a:r>
            <a:r>
              <a:rPr lang="fr-FR" dirty="0">
                <a:solidFill>
                  <a:srgbClr val="FFC000"/>
                </a:solidFill>
                <a:latin typeface="French Script MT" pitchFamily="66" charset="0"/>
              </a:rPr>
              <a:t> "</a:t>
            </a:r>
            <a:r>
              <a:rPr lang="fr-FR" dirty="0" err="1">
                <a:solidFill>
                  <a:srgbClr val="FFC000"/>
                </a:solidFill>
                <a:latin typeface="French Script MT" pitchFamily="66" charset="0"/>
              </a:rPr>
              <a:t>ratatolha</a:t>
            </a:r>
            <a:r>
              <a:rPr lang="fr-FR" dirty="0">
                <a:solidFill>
                  <a:srgbClr val="FFC000"/>
                </a:solidFill>
                <a:latin typeface="French Script MT" pitchFamily="66" charset="0"/>
              </a:rPr>
              <a:t>", </a:t>
            </a:r>
            <a:r>
              <a:rPr lang="fr-FR" dirty="0">
                <a:latin typeface="French Script MT" pitchFamily="66" charset="0"/>
              </a:rPr>
              <a:t>similaire à la "touiller" français qui signifie «remuer». La ratatouille était à l'origine un plat pour les agriculteurs pauvres, préparés en été avec des légumes frais. La ratatouille niçoise d'origine contenait aubergines ne soient disponibles dans la même période d'autres légumes. Les ingrédients d'origine de la ratatouille traditionnelle sont les tomates, les courgettes, les poivrons, les oignons et l'ail. Vous pouvez ajouter quelques herbes de Provence et le basilic.</a:t>
            </a:r>
          </a:p>
          <a:p>
            <a:pPr marL="45720" indent="0">
              <a:buNone/>
            </a:pPr>
            <a:r>
              <a:rPr lang="fr-FR" dirty="0">
                <a:latin typeface="French Script MT" pitchFamily="66" charset="0"/>
              </a:rPr>
              <a:t> </a:t>
            </a:r>
          </a:p>
          <a:p>
            <a:pPr marL="45720" indent="0">
              <a:buNone/>
            </a:pPr>
            <a:r>
              <a:rPr lang="fr-FR" dirty="0">
                <a:latin typeface="French Script MT" pitchFamily="66" charset="0"/>
              </a:rPr>
              <a:t>La Ratatouille française peut être servi comme plat dans son propre droit (accompagné de riz, de pommes de terre, ou de plaine pain français). Le plus souvent, il a servi comme plat d'accompagnement.</a:t>
            </a:r>
            <a:endParaRPr lang="it-IT" dirty="0">
              <a:latin typeface="French Script MT" pitchFamily="66" charset="0"/>
            </a:endParaRPr>
          </a:p>
        </p:txBody>
      </p:sp>
      <p:sp>
        <p:nvSpPr>
          <p:cNvPr id="2" name="Segnaposto numero diapositiva 1"/>
          <p:cNvSpPr>
            <a:spLocks noGrp="1"/>
          </p:cNvSpPr>
          <p:nvPr>
            <p:ph type="sldNum" sz="quarter" idx="12"/>
          </p:nvPr>
        </p:nvSpPr>
        <p:spPr/>
        <p:txBody>
          <a:bodyPr/>
          <a:lstStyle/>
          <a:p>
            <a:fld id="{57BCC259-F9D1-46DA-9A3C-4C85BC017FB3}" type="slidenum">
              <a:rPr lang="it-IT" smtClean="0"/>
              <a:pPr/>
              <a:t>10</a:t>
            </a:fld>
            <a:endParaRPr lang="it-IT"/>
          </a:p>
        </p:txBody>
      </p:sp>
      <p:sp>
        <p:nvSpPr>
          <p:cNvPr id="5" name="Luna 4"/>
          <p:cNvSpPr/>
          <p:nvPr/>
        </p:nvSpPr>
        <p:spPr>
          <a:xfrm>
            <a:off x="7396572" y="836712"/>
            <a:ext cx="792088" cy="1224136"/>
          </a:xfrm>
          <a:prstGeom prst="mo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aetta 5"/>
          <p:cNvSpPr/>
          <p:nvPr/>
        </p:nvSpPr>
        <p:spPr>
          <a:xfrm>
            <a:off x="719572" y="5152655"/>
            <a:ext cx="1188132" cy="1156665"/>
          </a:xfrm>
          <a:prstGeom prst="lightningBol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ole 6"/>
          <p:cNvSpPr/>
          <p:nvPr/>
        </p:nvSpPr>
        <p:spPr>
          <a:xfrm>
            <a:off x="6876256" y="3789040"/>
            <a:ext cx="1512168" cy="108012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uore 7"/>
          <p:cNvSpPr/>
          <p:nvPr/>
        </p:nvSpPr>
        <p:spPr>
          <a:xfrm>
            <a:off x="899592" y="836712"/>
            <a:ext cx="1008112" cy="12241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94119039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827584" y="1472010"/>
            <a:ext cx="7488832" cy="454927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it-IT" dirty="0">
                <a:latin typeface="Vijaya" pitchFamily="34" charset="0"/>
                <a:cs typeface="Vijaya" pitchFamily="34" charset="0"/>
              </a:rPr>
              <a:t>400 gr. de </a:t>
            </a:r>
            <a:r>
              <a:rPr lang="it-IT" dirty="0" err="1" smtClean="0">
                <a:latin typeface="Vijaya" pitchFamily="34" charset="0"/>
                <a:cs typeface="Vijaya" pitchFamily="34" charset="0"/>
              </a:rPr>
              <a:t>tomates</a:t>
            </a:r>
            <a:r>
              <a:rPr lang="it-IT" dirty="0" smtClean="0">
                <a:latin typeface="Vijaya" pitchFamily="34" charset="0"/>
                <a:cs typeface="Vijaya" pitchFamily="34" charset="0"/>
              </a:rPr>
              <a:t>; </a:t>
            </a:r>
          </a:p>
          <a:p>
            <a:r>
              <a:rPr lang="it-IT" dirty="0" smtClean="0">
                <a:latin typeface="Vijaya" pitchFamily="34" charset="0"/>
                <a:cs typeface="Vijaya" pitchFamily="34" charset="0"/>
              </a:rPr>
              <a:t>1 </a:t>
            </a:r>
            <a:r>
              <a:rPr lang="it-IT" dirty="0" err="1">
                <a:latin typeface="Vijaya" pitchFamily="34" charset="0"/>
                <a:cs typeface="Vijaya" pitchFamily="34" charset="0"/>
              </a:rPr>
              <a:t>poivron</a:t>
            </a:r>
            <a:r>
              <a:rPr lang="it-IT" dirty="0">
                <a:latin typeface="Vijaya" pitchFamily="34" charset="0"/>
                <a:cs typeface="Vijaya" pitchFamily="34" charset="0"/>
              </a:rPr>
              <a:t> </a:t>
            </a:r>
            <a:r>
              <a:rPr lang="it-IT" dirty="0" err="1" smtClean="0">
                <a:latin typeface="Vijaya" pitchFamily="34" charset="0"/>
                <a:cs typeface="Vijaya" pitchFamily="34" charset="0"/>
              </a:rPr>
              <a:t>jaune</a:t>
            </a:r>
            <a:r>
              <a:rPr lang="it-IT" dirty="0" smtClean="0">
                <a:latin typeface="Vijaya" pitchFamily="34" charset="0"/>
                <a:cs typeface="Vijaya" pitchFamily="34" charset="0"/>
              </a:rPr>
              <a:t>; </a:t>
            </a:r>
          </a:p>
          <a:p>
            <a:r>
              <a:rPr lang="it-IT" dirty="0" smtClean="0">
                <a:latin typeface="Vijaya" pitchFamily="34" charset="0"/>
                <a:cs typeface="Vijaya" pitchFamily="34" charset="0"/>
              </a:rPr>
              <a:t>1 </a:t>
            </a:r>
            <a:r>
              <a:rPr lang="it-IT" dirty="0" err="1">
                <a:latin typeface="Vijaya" pitchFamily="34" charset="0"/>
                <a:cs typeface="Vijaya" pitchFamily="34" charset="0"/>
              </a:rPr>
              <a:t>poivron</a:t>
            </a:r>
            <a:r>
              <a:rPr lang="it-IT" dirty="0">
                <a:latin typeface="Vijaya" pitchFamily="34" charset="0"/>
                <a:cs typeface="Vijaya" pitchFamily="34" charset="0"/>
              </a:rPr>
              <a:t> </a:t>
            </a:r>
            <a:r>
              <a:rPr lang="it-IT" dirty="0" err="1">
                <a:latin typeface="Vijaya" pitchFamily="34" charset="0"/>
                <a:cs typeface="Vijaya" pitchFamily="34" charset="0"/>
              </a:rPr>
              <a:t>vert</a:t>
            </a:r>
            <a:r>
              <a:rPr lang="it-IT" dirty="0">
                <a:latin typeface="Vijaya" pitchFamily="34" charset="0"/>
                <a:cs typeface="Vijaya" pitchFamily="34" charset="0"/>
              </a:rPr>
              <a:t> </a:t>
            </a:r>
            <a:r>
              <a:rPr lang="it-IT" dirty="0" smtClean="0">
                <a:latin typeface="Vijaya" pitchFamily="34" charset="0"/>
                <a:cs typeface="Vijaya" pitchFamily="34" charset="0"/>
              </a:rPr>
              <a:t>;</a:t>
            </a:r>
          </a:p>
          <a:p>
            <a:r>
              <a:rPr lang="it-IT" dirty="0" smtClean="0">
                <a:latin typeface="Vijaya" pitchFamily="34" charset="0"/>
                <a:cs typeface="Vijaya" pitchFamily="34" charset="0"/>
              </a:rPr>
              <a:t>1 </a:t>
            </a:r>
            <a:r>
              <a:rPr lang="it-IT" dirty="0" err="1" smtClean="0">
                <a:latin typeface="Vijaya" pitchFamily="34" charset="0"/>
                <a:cs typeface="Vijaya" pitchFamily="34" charset="0"/>
              </a:rPr>
              <a:t>aubergine</a:t>
            </a:r>
            <a:r>
              <a:rPr lang="it-IT" dirty="0" smtClean="0">
                <a:latin typeface="Vijaya" pitchFamily="34" charset="0"/>
                <a:cs typeface="Vijaya" pitchFamily="34" charset="0"/>
              </a:rPr>
              <a:t>; </a:t>
            </a:r>
          </a:p>
          <a:p>
            <a:r>
              <a:rPr lang="it-IT" dirty="0" smtClean="0">
                <a:latin typeface="Vijaya" pitchFamily="34" charset="0"/>
                <a:cs typeface="Vijaya" pitchFamily="34" charset="0"/>
              </a:rPr>
              <a:t>3 </a:t>
            </a:r>
            <a:r>
              <a:rPr lang="it-IT" dirty="0" err="1" smtClean="0">
                <a:latin typeface="Vijaya" pitchFamily="34" charset="0"/>
                <a:cs typeface="Vijaya" pitchFamily="34" charset="0"/>
              </a:rPr>
              <a:t>courgettes</a:t>
            </a:r>
            <a:r>
              <a:rPr lang="it-IT" dirty="0" smtClean="0">
                <a:latin typeface="Vijaya" pitchFamily="34" charset="0"/>
                <a:cs typeface="Vijaya" pitchFamily="34" charset="0"/>
              </a:rPr>
              <a:t>; </a:t>
            </a:r>
          </a:p>
          <a:p>
            <a:r>
              <a:rPr lang="it-IT" dirty="0" smtClean="0">
                <a:latin typeface="Vijaya" pitchFamily="34" charset="0"/>
                <a:cs typeface="Vijaya" pitchFamily="34" charset="0"/>
              </a:rPr>
              <a:t>2 </a:t>
            </a:r>
            <a:r>
              <a:rPr lang="it-IT" dirty="0" err="1" smtClean="0">
                <a:latin typeface="Vijaya" pitchFamily="34" charset="0"/>
                <a:cs typeface="Vijaya" pitchFamily="34" charset="0"/>
              </a:rPr>
              <a:t>carottes</a:t>
            </a:r>
            <a:r>
              <a:rPr lang="it-IT" dirty="0" smtClean="0">
                <a:latin typeface="Vijaya" pitchFamily="34" charset="0"/>
                <a:cs typeface="Vijaya" pitchFamily="34" charset="0"/>
              </a:rPr>
              <a:t>; </a:t>
            </a:r>
          </a:p>
          <a:p>
            <a:r>
              <a:rPr lang="it-IT" dirty="0" smtClean="0">
                <a:latin typeface="Vijaya" pitchFamily="34" charset="0"/>
                <a:cs typeface="Vijaya" pitchFamily="34" charset="0"/>
              </a:rPr>
              <a:t>1 </a:t>
            </a:r>
            <a:r>
              <a:rPr lang="it-IT" dirty="0" err="1">
                <a:latin typeface="Vijaya" pitchFamily="34" charset="0"/>
                <a:cs typeface="Vijaya" pitchFamily="34" charset="0"/>
              </a:rPr>
              <a:t>gousse</a:t>
            </a:r>
            <a:r>
              <a:rPr lang="it-IT" dirty="0">
                <a:latin typeface="Vijaya" pitchFamily="34" charset="0"/>
                <a:cs typeface="Vijaya" pitchFamily="34" charset="0"/>
              </a:rPr>
              <a:t> d'</a:t>
            </a:r>
            <a:r>
              <a:rPr lang="it-IT" dirty="0" err="1">
                <a:latin typeface="Vijaya" pitchFamily="34" charset="0"/>
                <a:cs typeface="Vijaya" pitchFamily="34" charset="0"/>
              </a:rPr>
              <a:t>ail</a:t>
            </a:r>
            <a:r>
              <a:rPr lang="it-IT" dirty="0">
                <a:latin typeface="Vijaya" pitchFamily="34" charset="0"/>
                <a:cs typeface="Vijaya" pitchFamily="34" charset="0"/>
              </a:rPr>
              <a:t> </a:t>
            </a:r>
            <a:r>
              <a:rPr lang="it-IT" dirty="0" smtClean="0">
                <a:latin typeface="Vijaya" pitchFamily="34" charset="0"/>
                <a:cs typeface="Vijaya" pitchFamily="34" charset="0"/>
              </a:rPr>
              <a:t>;</a:t>
            </a:r>
          </a:p>
          <a:p>
            <a:r>
              <a:rPr lang="it-IT" dirty="0" smtClean="0">
                <a:latin typeface="Vijaya" pitchFamily="34" charset="0"/>
                <a:cs typeface="Vijaya" pitchFamily="34" charset="0"/>
              </a:rPr>
              <a:t>1 </a:t>
            </a:r>
            <a:r>
              <a:rPr lang="it-IT" dirty="0" err="1">
                <a:latin typeface="Vijaya" pitchFamily="34" charset="0"/>
                <a:cs typeface="Vijaya" pitchFamily="34" charset="0"/>
              </a:rPr>
              <a:t>oignon</a:t>
            </a:r>
            <a:r>
              <a:rPr lang="it-IT" dirty="0">
                <a:latin typeface="Vijaya" pitchFamily="34" charset="0"/>
                <a:cs typeface="Vijaya" pitchFamily="34" charset="0"/>
              </a:rPr>
              <a:t> </a:t>
            </a:r>
            <a:r>
              <a:rPr lang="it-IT" dirty="0" smtClean="0">
                <a:latin typeface="Vijaya" pitchFamily="34" charset="0"/>
                <a:cs typeface="Vijaya" pitchFamily="34" charset="0"/>
              </a:rPr>
              <a:t>;</a:t>
            </a:r>
          </a:p>
          <a:p>
            <a:r>
              <a:rPr lang="it-IT" dirty="0" err="1" smtClean="0">
                <a:latin typeface="Vijaya" pitchFamily="34" charset="0"/>
                <a:cs typeface="Vijaya" pitchFamily="34" charset="0"/>
              </a:rPr>
              <a:t>Romarin</a:t>
            </a:r>
            <a:r>
              <a:rPr lang="it-IT" dirty="0" smtClean="0">
                <a:latin typeface="Vijaya" pitchFamily="34" charset="0"/>
                <a:cs typeface="Vijaya" pitchFamily="34" charset="0"/>
              </a:rPr>
              <a:t> ;</a:t>
            </a:r>
          </a:p>
          <a:p>
            <a:r>
              <a:rPr lang="it-IT" dirty="0" err="1" smtClean="0">
                <a:latin typeface="Vijaya" pitchFamily="34" charset="0"/>
                <a:cs typeface="Vijaya" pitchFamily="34" charset="0"/>
              </a:rPr>
              <a:t>Thym</a:t>
            </a:r>
            <a:r>
              <a:rPr lang="it-IT" dirty="0">
                <a:latin typeface="Vijaya" pitchFamily="34" charset="0"/>
                <a:cs typeface="Vijaya" pitchFamily="34" charset="0"/>
              </a:rPr>
              <a:t>;</a:t>
            </a:r>
            <a:endParaRPr lang="it-IT" dirty="0" smtClean="0">
              <a:latin typeface="Vijaya" pitchFamily="34" charset="0"/>
              <a:cs typeface="Vijaya" pitchFamily="34" charset="0"/>
            </a:endParaRPr>
          </a:p>
          <a:p>
            <a:r>
              <a:rPr lang="it-IT" dirty="0" smtClean="0">
                <a:latin typeface="Vijaya" pitchFamily="34" charset="0"/>
                <a:cs typeface="Vijaya" pitchFamily="34" charset="0"/>
              </a:rPr>
              <a:t> Persil; </a:t>
            </a:r>
          </a:p>
          <a:p>
            <a:r>
              <a:rPr lang="it-IT" dirty="0" smtClean="0">
                <a:latin typeface="Vijaya" pitchFamily="34" charset="0"/>
                <a:cs typeface="Vijaya" pitchFamily="34" charset="0"/>
              </a:rPr>
              <a:t>½ </a:t>
            </a:r>
            <a:r>
              <a:rPr lang="it-IT" dirty="0" err="1">
                <a:latin typeface="Vijaya" pitchFamily="34" charset="0"/>
                <a:cs typeface="Vijaya" pitchFamily="34" charset="0"/>
              </a:rPr>
              <a:t>légumes</a:t>
            </a:r>
            <a:r>
              <a:rPr lang="it-IT" dirty="0">
                <a:latin typeface="Vijaya" pitchFamily="34" charset="0"/>
                <a:cs typeface="Vijaya" pitchFamily="34" charset="0"/>
              </a:rPr>
              <a:t> </a:t>
            </a:r>
            <a:r>
              <a:rPr lang="it-IT" dirty="0" smtClean="0">
                <a:latin typeface="Vijaya" pitchFamily="34" charset="0"/>
                <a:cs typeface="Vijaya" pitchFamily="34" charset="0"/>
              </a:rPr>
              <a:t>cube;</a:t>
            </a:r>
          </a:p>
          <a:p>
            <a:r>
              <a:rPr lang="it-IT" dirty="0" err="1" smtClean="0">
                <a:latin typeface="Vijaya" pitchFamily="34" charset="0"/>
                <a:cs typeface="Vijaya" pitchFamily="34" charset="0"/>
              </a:rPr>
              <a:t>Huile</a:t>
            </a:r>
            <a:r>
              <a:rPr lang="it-IT" dirty="0" smtClean="0">
                <a:latin typeface="Vijaya" pitchFamily="34" charset="0"/>
                <a:cs typeface="Vijaya" pitchFamily="34" charset="0"/>
              </a:rPr>
              <a:t> d’olive extra </a:t>
            </a:r>
            <a:r>
              <a:rPr lang="it-IT" dirty="0" err="1">
                <a:latin typeface="Vijaya" pitchFamily="34" charset="0"/>
                <a:cs typeface="Vijaya" pitchFamily="34" charset="0"/>
              </a:rPr>
              <a:t>vierge</a:t>
            </a:r>
            <a:r>
              <a:rPr lang="it-IT" dirty="0">
                <a:latin typeface="Vijaya" pitchFamily="34" charset="0"/>
                <a:cs typeface="Vijaya" pitchFamily="34" charset="0"/>
              </a:rPr>
              <a:t> </a:t>
            </a:r>
            <a:r>
              <a:rPr lang="it-IT" dirty="0" smtClean="0">
                <a:latin typeface="Vijaya" pitchFamily="34" charset="0"/>
                <a:cs typeface="Vijaya" pitchFamily="34" charset="0"/>
              </a:rPr>
              <a:t>;</a:t>
            </a:r>
          </a:p>
          <a:p>
            <a:r>
              <a:rPr lang="it-IT" dirty="0" err="1" smtClean="0">
                <a:latin typeface="Vijaya" pitchFamily="34" charset="0"/>
                <a:cs typeface="Vijaya" pitchFamily="34" charset="0"/>
              </a:rPr>
              <a:t>sel</a:t>
            </a:r>
            <a:r>
              <a:rPr lang="it-IT" dirty="0" smtClean="0">
                <a:latin typeface="Vijaya" pitchFamily="34" charset="0"/>
                <a:cs typeface="Vijaya" pitchFamily="34" charset="0"/>
              </a:rPr>
              <a:t> </a:t>
            </a:r>
            <a:r>
              <a:rPr lang="it-IT" dirty="0" err="1">
                <a:latin typeface="Vijaya" pitchFamily="34" charset="0"/>
                <a:cs typeface="Vijaya" pitchFamily="34" charset="0"/>
              </a:rPr>
              <a:t>au</a:t>
            </a:r>
            <a:r>
              <a:rPr lang="it-IT" dirty="0">
                <a:latin typeface="Vijaya" pitchFamily="34" charset="0"/>
                <a:cs typeface="Vijaya" pitchFamily="34" charset="0"/>
              </a:rPr>
              <a:t> </a:t>
            </a:r>
            <a:r>
              <a:rPr lang="it-IT" dirty="0" err="1" smtClean="0">
                <a:latin typeface="Vijaya" pitchFamily="34" charset="0"/>
                <a:cs typeface="Vijaya" pitchFamily="34" charset="0"/>
              </a:rPr>
              <a:t>goût</a:t>
            </a:r>
            <a:r>
              <a:rPr lang="it-IT" dirty="0" smtClean="0">
                <a:latin typeface="Vijaya" pitchFamily="34" charset="0"/>
                <a:cs typeface="Vijaya" pitchFamily="34" charset="0"/>
              </a:rPr>
              <a:t>;</a:t>
            </a:r>
          </a:p>
          <a:p>
            <a:r>
              <a:rPr lang="it-IT" dirty="0" smtClean="0">
                <a:latin typeface="Vijaya" pitchFamily="34" charset="0"/>
                <a:cs typeface="Vijaya" pitchFamily="34" charset="0"/>
              </a:rPr>
              <a:t> </a:t>
            </a:r>
            <a:r>
              <a:rPr lang="it-IT" dirty="0" err="1">
                <a:latin typeface="Vijaya" pitchFamily="34" charset="0"/>
                <a:cs typeface="Vijaya" pitchFamily="34" charset="0"/>
              </a:rPr>
              <a:t>poivre</a:t>
            </a:r>
            <a:r>
              <a:rPr lang="it-IT" dirty="0">
                <a:latin typeface="Vijaya" pitchFamily="34" charset="0"/>
                <a:cs typeface="Vijaya" pitchFamily="34" charset="0"/>
              </a:rPr>
              <a:t> </a:t>
            </a:r>
            <a:r>
              <a:rPr lang="it-IT" dirty="0" err="1">
                <a:latin typeface="Vijaya" pitchFamily="34" charset="0"/>
                <a:cs typeface="Vijaya" pitchFamily="34" charset="0"/>
              </a:rPr>
              <a:t>au</a:t>
            </a:r>
            <a:r>
              <a:rPr lang="it-IT" dirty="0">
                <a:latin typeface="Vijaya" pitchFamily="34" charset="0"/>
                <a:cs typeface="Vijaya" pitchFamily="34" charset="0"/>
              </a:rPr>
              <a:t> </a:t>
            </a:r>
            <a:r>
              <a:rPr lang="it-IT" dirty="0" err="1" smtClean="0">
                <a:latin typeface="Vijaya" pitchFamily="34" charset="0"/>
                <a:cs typeface="Vijaya" pitchFamily="34" charset="0"/>
              </a:rPr>
              <a:t>goût</a:t>
            </a:r>
            <a:r>
              <a:rPr lang="it-IT" dirty="0" smtClean="0">
                <a:latin typeface="Vijaya" pitchFamily="34" charset="0"/>
                <a:cs typeface="Vijaya" pitchFamily="34" charset="0"/>
              </a:rPr>
              <a:t>;</a:t>
            </a:r>
            <a:endParaRPr lang="it-IT" dirty="0">
              <a:latin typeface="Vijaya" pitchFamily="34" charset="0"/>
              <a:cs typeface="Vijaya" pitchFamily="34" charset="0"/>
            </a:endParaRPr>
          </a:p>
        </p:txBody>
      </p:sp>
      <p:sp>
        <p:nvSpPr>
          <p:cNvPr id="2" name="Segnaposto numero diapositiva 1"/>
          <p:cNvSpPr>
            <a:spLocks noGrp="1"/>
          </p:cNvSpPr>
          <p:nvPr>
            <p:ph type="sldNum" sz="quarter" idx="12"/>
          </p:nvPr>
        </p:nvSpPr>
        <p:spPr/>
        <p:txBody>
          <a:bodyPr/>
          <a:lstStyle/>
          <a:p>
            <a:fld id="{57BCC259-F9D1-46DA-9A3C-4C85BC017FB3}" type="slidenum">
              <a:rPr lang="it-IT" smtClean="0"/>
              <a:pPr/>
              <a:t>11</a:t>
            </a:fld>
            <a:endParaRPr lang="it-IT"/>
          </a:p>
        </p:txBody>
      </p:sp>
      <p:sp>
        <p:nvSpPr>
          <p:cNvPr id="5" name="Rettangolo 4"/>
          <p:cNvSpPr/>
          <p:nvPr/>
        </p:nvSpPr>
        <p:spPr>
          <a:xfrm>
            <a:off x="2411760" y="548680"/>
            <a:ext cx="4070345" cy="923330"/>
          </a:xfrm>
          <a:prstGeom prst="rect">
            <a:avLst/>
          </a:prstGeom>
          <a:noFill/>
        </p:spPr>
        <p:txBody>
          <a:bodyPr wrap="none" lIns="91440" tIns="45720" rIns="91440" bIns="45720">
            <a:spAutoFit/>
          </a:bodyPr>
          <a:lstStyle/>
          <a:p>
            <a:pPr algn="ctr"/>
            <a:r>
              <a:rPr lang="it-IT"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Ingrèdients</a:t>
            </a: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Immagin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68088" y="4077072"/>
            <a:ext cx="1928806" cy="1388740"/>
          </a:xfrm>
          <a:prstGeom prst="rect">
            <a:avLst/>
          </a:prstGeom>
          <a:ln w="228600" cap="sq" cmpd="thickThin">
            <a:solidFill>
              <a:srgbClr val="000000"/>
            </a:solidFill>
            <a:prstDash val="solid"/>
            <a:miter lim="800000"/>
          </a:ln>
          <a:effectLst>
            <a:innerShdw blurRad="76200">
              <a:srgbClr val="000000"/>
            </a:innerShdw>
          </a:effectLst>
        </p:spPr>
      </p:pic>
      <p:pic>
        <p:nvPicPr>
          <p:cNvPr id="7" name="Immagin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87911" y="2276872"/>
            <a:ext cx="1400111" cy="14001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magin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68143" y="1756419"/>
            <a:ext cx="1882987" cy="13845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374446094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57BCC259-F9D1-46DA-9A3C-4C85BC017FB3}" type="slidenum">
              <a:rPr lang="it-IT" smtClean="0"/>
              <a:pPr/>
              <a:t>12</a:t>
            </a:fld>
            <a:endParaRPr lang="it-IT"/>
          </a:p>
        </p:txBody>
      </p:sp>
      <p:sp>
        <p:nvSpPr>
          <p:cNvPr id="6" name="Rettangolo 5"/>
          <p:cNvSpPr/>
          <p:nvPr/>
        </p:nvSpPr>
        <p:spPr>
          <a:xfrm>
            <a:off x="1403648" y="404664"/>
            <a:ext cx="6090385"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Bouillabaisse</a:t>
            </a:r>
            <a:endParaRPr lang="it-IT"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Immagin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43608" y="1484784"/>
            <a:ext cx="7161248" cy="4770278"/>
          </a:xfrm>
          <a:prstGeom prst="rect">
            <a:avLst/>
          </a:prstGeom>
        </p:spPr>
      </p:pic>
    </p:spTree>
    <p:extLst>
      <p:ext uri="{BB962C8B-B14F-4D97-AF65-F5344CB8AC3E}">
        <p14:creationId xmlns:p14="http://schemas.microsoft.com/office/powerpoint/2010/main" xmlns="" val="25357988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187624" y="1700808"/>
            <a:ext cx="6616824" cy="4122792"/>
          </a:xfrm>
        </p:spPr>
        <p:txBody>
          <a:bodyPr>
            <a:normAutofit fontScale="92500" lnSpcReduction="20000"/>
          </a:bodyPr>
          <a:lstStyle/>
          <a:p>
            <a:pPr marL="45720" indent="0">
              <a:buNone/>
            </a:pPr>
            <a:r>
              <a:rPr lang="fr-FR" dirty="0">
                <a:latin typeface="French Script MT" pitchFamily="66" charset="0"/>
              </a:rPr>
              <a:t>Bouillabaisse, occitan </a:t>
            </a:r>
            <a:r>
              <a:rPr lang="fr-FR" dirty="0" err="1">
                <a:latin typeface="French Script MT" pitchFamily="66" charset="0"/>
              </a:rPr>
              <a:t>bolhabaissa</a:t>
            </a:r>
            <a:r>
              <a:rPr lang="fr-FR" dirty="0">
                <a:latin typeface="French Script MT" pitchFamily="66" charset="0"/>
              </a:rPr>
              <a:t>, ligure </a:t>
            </a:r>
            <a:r>
              <a:rPr lang="fr-FR" dirty="0" err="1">
                <a:latin typeface="French Script MT" pitchFamily="66" charset="0"/>
              </a:rPr>
              <a:t>Intemelio</a:t>
            </a:r>
            <a:r>
              <a:rPr lang="fr-FR" dirty="0">
                <a:latin typeface="French Script MT" pitchFamily="66" charset="0"/>
              </a:rPr>
              <a:t> </a:t>
            </a:r>
            <a:r>
              <a:rPr lang="fr-FR" dirty="0" err="1">
                <a:latin typeface="French Script MT" pitchFamily="66" charset="0"/>
              </a:rPr>
              <a:t>bugliabasciu</a:t>
            </a:r>
            <a:r>
              <a:rPr lang="fr-FR" dirty="0">
                <a:latin typeface="French Script MT" pitchFamily="66" charset="0"/>
              </a:rPr>
              <a:t> est une soupe de poisson traditionnelle de la Provence, la région géographique de la France. Le plat est également très répandue en Italie, précisément en Ligurie </a:t>
            </a:r>
            <a:r>
              <a:rPr lang="fr-FR" dirty="0" err="1">
                <a:latin typeface="French Script MT" pitchFamily="66" charset="0"/>
              </a:rPr>
              <a:t>Intemelia</a:t>
            </a:r>
            <a:r>
              <a:rPr lang="fr-FR" dirty="0" smtClean="0">
                <a:latin typeface="French Script MT" pitchFamily="66" charset="0"/>
              </a:rPr>
              <a:t>.</a:t>
            </a:r>
          </a:p>
          <a:p>
            <a:pPr marL="45720" indent="0">
              <a:buNone/>
            </a:pPr>
            <a:r>
              <a:rPr lang="fr-FR" sz="3000" dirty="0" smtClean="0">
                <a:solidFill>
                  <a:schemeClr val="accent5">
                    <a:lumMod val="75000"/>
                  </a:schemeClr>
                </a:solidFill>
                <a:latin typeface="Algerian" pitchFamily="82" charset="0"/>
              </a:rPr>
              <a:t>Nom </a:t>
            </a:r>
            <a:endParaRPr lang="fr-FR" sz="3000" dirty="0">
              <a:solidFill>
                <a:schemeClr val="accent5">
                  <a:lumMod val="75000"/>
                </a:schemeClr>
              </a:solidFill>
              <a:latin typeface="Algerian" pitchFamily="82" charset="0"/>
            </a:endParaRPr>
          </a:p>
          <a:p>
            <a:pPr marL="45720" indent="0">
              <a:buNone/>
            </a:pPr>
            <a:r>
              <a:rPr lang="fr-FR" dirty="0">
                <a:latin typeface="French Script MT" pitchFamily="66" charset="0"/>
              </a:rPr>
              <a:t>Le nom est dérivé bouillabaisse occitan </a:t>
            </a:r>
            <a:r>
              <a:rPr lang="fr-FR" dirty="0" err="1">
                <a:latin typeface="French Script MT" pitchFamily="66" charset="0"/>
              </a:rPr>
              <a:t>bolhabaissa</a:t>
            </a:r>
            <a:r>
              <a:rPr lang="fr-FR" dirty="0">
                <a:latin typeface="French Script MT" pitchFamily="66" charset="0"/>
              </a:rPr>
              <a:t> </a:t>
            </a:r>
            <a:r>
              <a:rPr lang="fr-FR" dirty="0" err="1">
                <a:latin typeface="French Script MT" pitchFamily="66" charset="0"/>
              </a:rPr>
              <a:t>Euna</a:t>
            </a:r>
            <a:r>
              <a:rPr lang="fr-FR" dirty="0">
                <a:latin typeface="French Script MT" pitchFamily="66" charset="0"/>
              </a:rPr>
              <a:t> mot composé de deux verbes </a:t>
            </a:r>
            <a:r>
              <a:rPr lang="fr-FR" dirty="0" err="1">
                <a:latin typeface="French Script MT" pitchFamily="66" charset="0"/>
              </a:rPr>
              <a:t>bolhir</a:t>
            </a:r>
            <a:r>
              <a:rPr lang="fr-FR" dirty="0">
                <a:latin typeface="French Script MT" pitchFamily="66" charset="0"/>
              </a:rPr>
              <a:t> (ébullition) et </a:t>
            </a:r>
            <a:r>
              <a:rPr lang="fr-FR" dirty="0" err="1">
                <a:latin typeface="French Script MT" pitchFamily="66" charset="0"/>
              </a:rPr>
              <a:t>abaissar</a:t>
            </a:r>
            <a:r>
              <a:rPr lang="fr-FR" dirty="0">
                <a:latin typeface="French Script MT" pitchFamily="66" charset="0"/>
              </a:rPr>
              <a:t> (mijoter).</a:t>
            </a:r>
          </a:p>
          <a:p>
            <a:pPr marL="45720" indent="0">
              <a:buNone/>
            </a:pPr>
            <a:r>
              <a:rPr lang="fr-FR" sz="3000" dirty="0" smtClean="0">
                <a:solidFill>
                  <a:schemeClr val="accent3">
                    <a:lumMod val="50000"/>
                  </a:schemeClr>
                </a:solidFill>
                <a:latin typeface="Algerian" pitchFamily="82" charset="0"/>
              </a:rPr>
              <a:t>Histoire</a:t>
            </a:r>
            <a:endParaRPr lang="fr-FR" sz="3000" dirty="0">
              <a:solidFill>
                <a:schemeClr val="accent3">
                  <a:lumMod val="50000"/>
                </a:schemeClr>
              </a:solidFill>
              <a:latin typeface="Algerian" pitchFamily="82" charset="0"/>
            </a:endParaRPr>
          </a:p>
          <a:p>
            <a:pPr marL="45720" indent="0">
              <a:buNone/>
            </a:pPr>
            <a:r>
              <a:rPr lang="fr-FR" dirty="0">
                <a:latin typeface="French Script MT" pitchFamily="66" charset="0"/>
              </a:rPr>
              <a:t> </a:t>
            </a:r>
          </a:p>
          <a:p>
            <a:pPr marL="45720" indent="0">
              <a:buNone/>
            </a:pPr>
            <a:r>
              <a:rPr lang="fr-FR" dirty="0">
                <a:latin typeface="French Script MT" pitchFamily="66" charset="0"/>
              </a:rPr>
              <a:t>Les origines du plat remontent aux premiers fondateurs grecs </a:t>
            </a:r>
            <a:r>
              <a:rPr lang="fr-FR" dirty="0" err="1">
                <a:latin typeface="French Script MT" pitchFamily="66" charset="0"/>
              </a:rPr>
              <a:t>Focesi</a:t>
            </a:r>
            <a:r>
              <a:rPr lang="fr-FR" dirty="0">
                <a:latin typeface="French Script MT" pitchFamily="66" charset="0"/>
              </a:rPr>
              <a:t> de la ville de Marseille en 600 avant JC qui sert à préparer le </a:t>
            </a:r>
            <a:r>
              <a:rPr lang="fr-FR" dirty="0" err="1">
                <a:latin typeface="French Script MT" pitchFamily="66" charset="0"/>
              </a:rPr>
              <a:t>Kakavia</a:t>
            </a:r>
            <a:r>
              <a:rPr lang="fr-FR" dirty="0">
                <a:latin typeface="French Script MT" pitchFamily="66" charset="0"/>
              </a:rPr>
              <a:t> une soupe de poisson à base de poisson que les pêcheurs ne pouvaient pas vendre.</a:t>
            </a:r>
            <a:endParaRPr lang="it-IT" dirty="0">
              <a:latin typeface="French Script MT" pitchFamily="66" charset="0"/>
            </a:endParaRPr>
          </a:p>
        </p:txBody>
      </p:sp>
      <p:sp>
        <p:nvSpPr>
          <p:cNvPr id="2" name="Segnaposto numero diapositiva 1"/>
          <p:cNvSpPr>
            <a:spLocks noGrp="1"/>
          </p:cNvSpPr>
          <p:nvPr>
            <p:ph type="sldNum" sz="quarter" idx="12"/>
          </p:nvPr>
        </p:nvSpPr>
        <p:spPr/>
        <p:txBody>
          <a:bodyPr/>
          <a:lstStyle/>
          <a:p>
            <a:fld id="{57BCC259-F9D1-46DA-9A3C-4C85BC017FB3}" type="slidenum">
              <a:rPr lang="it-IT" smtClean="0"/>
              <a:pPr/>
              <a:t>13</a:t>
            </a:fld>
            <a:endParaRPr lang="it-IT"/>
          </a:p>
        </p:txBody>
      </p:sp>
      <p:sp>
        <p:nvSpPr>
          <p:cNvPr id="6" name="Pergamena 1 5"/>
          <p:cNvSpPr/>
          <p:nvPr/>
        </p:nvSpPr>
        <p:spPr>
          <a:xfrm>
            <a:off x="6948264" y="3861048"/>
            <a:ext cx="1368152" cy="720080"/>
          </a:xfrm>
          <a:prstGeom prst="verticalScrol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Nastro 4 6"/>
          <p:cNvSpPr/>
          <p:nvPr/>
        </p:nvSpPr>
        <p:spPr>
          <a:xfrm>
            <a:off x="807550" y="5445224"/>
            <a:ext cx="1512168" cy="864096"/>
          </a:xfrm>
          <a:prstGeom prst="ellipseRibbon">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tella a 7 punte 7"/>
          <p:cNvSpPr/>
          <p:nvPr/>
        </p:nvSpPr>
        <p:spPr>
          <a:xfrm>
            <a:off x="788441" y="949715"/>
            <a:ext cx="720080" cy="648072"/>
          </a:xfrm>
          <a:prstGeom prst="star7">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nda 2 8"/>
          <p:cNvSpPr/>
          <p:nvPr/>
        </p:nvSpPr>
        <p:spPr>
          <a:xfrm>
            <a:off x="6795719" y="692696"/>
            <a:ext cx="1224136" cy="1152128"/>
          </a:xfrm>
          <a:prstGeom prst="doubleWav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5134757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246952" y="1484784"/>
            <a:ext cx="6637415" cy="4824536"/>
          </a:xfrm>
          <a:solidFill>
            <a:schemeClr val="bg2">
              <a:lumMod val="75000"/>
            </a:schemeClr>
          </a:solidFill>
        </p:spPr>
        <p:txBody>
          <a:bodyPr>
            <a:noAutofit/>
          </a:bodyPr>
          <a:lstStyle/>
          <a:p>
            <a:r>
              <a:rPr lang="fr-FR" sz="1700" dirty="0">
                <a:latin typeface="French Script MT" pitchFamily="66" charset="0"/>
              </a:rPr>
              <a:t>1,5 kg de poisson mélangée à des fruits de mer </a:t>
            </a:r>
            <a:r>
              <a:rPr lang="fr-FR" sz="1700" dirty="0" smtClean="0">
                <a:latin typeface="French Script MT" pitchFamily="66" charset="0"/>
              </a:rPr>
              <a:t>crus;</a:t>
            </a:r>
            <a:endParaRPr lang="fr-FR" sz="1700" dirty="0">
              <a:latin typeface="French Script MT" pitchFamily="66" charset="0"/>
            </a:endParaRPr>
          </a:p>
          <a:p>
            <a:r>
              <a:rPr lang="fr-FR" sz="1700" dirty="0">
                <a:latin typeface="French Script MT" pitchFamily="66" charset="0"/>
              </a:rPr>
              <a:t>250 g de </a:t>
            </a:r>
            <a:r>
              <a:rPr lang="fr-FR" sz="1700" dirty="0" smtClean="0">
                <a:latin typeface="French Script MT" pitchFamily="66" charset="0"/>
              </a:rPr>
              <a:t>tomates;</a:t>
            </a:r>
            <a:endParaRPr lang="fr-FR" sz="1700" dirty="0">
              <a:latin typeface="French Script MT" pitchFamily="66" charset="0"/>
            </a:endParaRPr>
          </a:p>
          <a:p>
            <a:r>
              <a:rPr lang="fr-FR" sz="1700" dirty="0">
                <a:latin typeface="French Script MT" pitchFamily="66" charset="0"/>
              </a:rPr>
              <a:t>1 pincée de safran en </a:t>
            </a:r>
            <a:r>
              <a:rPr lang="fr-FR" sz="1700" dirty="0" smtClean="0">
                <a:latin typeface="French Script MT" pitchFamily="66" charset="0"/>
              </a:rPr>
              <a:t>poudre;</a:t>
            </a:r>
            <a:endParaRPr lang="fr-FR" sz="1700" dirty="0">
              <a:latin typeface="French Script MT" pitchFamily="66" charset="0"/>
            </a:endParaRPr>
          </a:p>
          <a:p>
            <a:r>
              <a:rPr lang="fr-FR" sz="1700" dirty="0">
                <a:latin typeface="French Script MT" pitchFamily="66" charset="0"/>
              </a:rPr>
              <a:t>6 cuillères à soupe d'huile d'olive extra </a:t>
            </a:r>
            <a:r>
              <a:rPr lang="fr-FR" sz="1700" dirty="0" smtClean="0">
                <a:latin typeface="French Script MT" pitchFamily="66" charset="0"/>
              </a:rPr>
              <a:t>vierge;</a:t>
            </a:r>
            <a:endParaRPr lang="fr-FR" sz="1700" dirty="0">
              <a:latin typeface="French Script MT" pitchFamily="66" charset="0"/>
            </a:endParaRPr>
          </a:p>
          <a:p>
            <a:r>
              <a:rPr lang="fr-FR" sz="1700" dirty="0">
                <a:latin typeface="French Script MT" pitchFamily="66" charset="0"/>
              </a:rPr>
              <a:t>1 oignon </a:t>
            </a:r>
            <a:r>
              <a:rPr lang="fr-FR" sz="1700" dirty="0" smtClean="0">
                <a:latin typeface="French Script MT" pitchFamily="66" charset="0"/>
              </a:rPr>
              <a:t>émincé;</a:t>
            </a:r>
            <a:endParaRPr lang="fr-FR" sz="1700" dirty="0">
              <a:latin typeface="French Script MT" pitchFamily="66" charset="0"/>
            </a:endParaRPr>
          </a:p>
          <a:p>
            <a:r>
              <a:rPr lang="fr-FR" sz="1700" dirty="0">
                <a:latin typeface="French Script MT" pitchFamily="66" charset="0"/>
              </a:rPr>
              <a:t>1 poireau </a:t>
            </a:r>
            <a:r>
              <a:rPr lang="fr-FR" sz="1700" dirty="0" smtClean="0">
                <a:latin typeface="French Script MT" pitchFamily="66" charset="0"/>
              </a:rPr>
              <a:t>tranché;</a:t>
            </a:r>
            <a:endParaRPr lang="fr-FR" sz="1700" dirty="0">
              <a:latin typeface="French Script MT" pitchFamily="66" charset="0"/>
            </a:endParaRPr>
          </a:p>
          <a:p>
            <a:r>
              <a:rPr lang="fr-FR" sz="1700" dirty="0">
                <a:latin typeface="French Script MT" pitchFamily="66" charset="0"/>
              </a:rPr>
              <a:t>1 branche de céleri, tige en </a:t>
            </a:r>
            <a:r>
              <a:rPr lang="fr-FR" sz="1700" dirty="0" smtClean="0">
                <a:latin typeface="French Script MT" pitchFamily="66" charset="0"/>
              </a:rPr>
              <a:t>tranches;</a:t>
            </a:r>
            <a:endParaRPr lang="fr-FR" sz="1700" dirty="0">
              <a:latin typeface="French Script MT" pitchFamily="66" charset="0"/>
            </a:endParaRPr>
          </a:p>
          <a:p>
            <a:r>
              <a:rPr lang="fr-FR" sz="1700" dirty="0">
                <a:latin typeface="French Script MT" pitchFamily="66" charset="0"/>
              </a:rPr>
              <a:t>2 à </a:t>
            </a:r>
            <a:r>
              <a:rPr lang="fr-FR" sz="1700" dirty="0" smtClean="0">
                <a:latin typeface="French Script MT" pitchFamily="66" charset="0"/>
              </a:rPr>
              <a:t>clavettes;</a:t>
            </a:r>
            <a:endParaRPr lang="fr-FR" sz="1700" dirty="0">
              <a:latin typeface="French Script MT" pitchFamily="66" charset="0"/>
            </a:endParaRPr>
          </a:p>
          <a:p>
            <a:r>
              <a:rPr lang="fr-FR" sz="1700" dirty="0">
                <a:latin typeface="French Script MT" pitchFamily="66" charset="0"/>
              </a:rPr>
              <a:t>1 bouquet </a:t>
            </a:r>
            <a:r>
              <a:rPr lang="fr-FR" sz="1700" dirty="0" smtClean="0">
                <a:latin typeface="French Script MT" pitchFamily="66" charset="0"/>
              </a:rPr>
              <a:t>garni;</a:t>
            </a:r>
            <a:endParaRPr lang="fr-FR" sz="1700" dirty="0">
              <a:latin typeface="French Script MT" pitchFamily="66" charset="0"/>
            </a:endParaRPr>
          </a:p>
          <a:p>
            <a:r>
              <a:rPr lang="fr-FR" sz="1700" dirty="0">
                <a:latin typeface="French Script MT" pitchFamily="66" charset="0"/>
              </a:rPr>
              <a:t>1 bande de zeste </a:t>
            </a:r>
            <a:r>
              <a:rPr lang="fr-FR" sz="1700" dirty="0" smtClean="0">
                <a:latin typeface="French Script MT" pitchFamily="66" charset="0"/>
              </a:rPr>
              <a:t>d'orange;</a:t>
            </a:r>
            <a:endParaRPr lang="fr-FR" sz="1700" dirty="0">
              <a:latin typeface="French Script MT" pitchFamily="66" charset="0"/>
            </a:endParaRPr>
          </a:p>
          <a:p>
            <a:r>
              <a:rPr lang="fr-FR" sz="1700" dirty="0">
                <a:latin typeface="French Script MT" pitchFamily="66" charset="0"/>
              </a:rPr>
              <a:t>1/2 cuillère à café de graines de </a:t>
            </a:r>
            <a:r>
              <a:rPr lang="fr-FR" sz="1700" dirty="0" smtClean="0">
                <a:latin typeface="French Script MT" pitchFamily="66" charset="0"/>
              </a:rPr>
              <a:t>fenouil;</a:t>
            </a:r>
            <a:endParaRPr lang="fr-FR" sz="1700" dirty="0">
              <a:latin typeface="French Script MT" pitchFamily="66" charset="0"/>
            </a:endParaRPr>
          </a:p>
          <a:p>
            <a:r>
              <a:rPr lang="fr-FR" sz="1700" dirty="0">
                <a:latin typeface="French Script MT" pitchFamily="66" charset="0"/>
              </a:rPr>
              <a:t>Pâte de tomate 1 cuillère à </a:t>
            </a:r>
            <a:r>
              <a:rPr lang="fr-FR" sz="1700" dirty="0" smtClean="0">
                <a:latin typeface="French Script MT" pitchFamily="66" charset="0"/>
              </a:rPr>
              <a:t>soupe;</a:t>
            </a:r>
            <a:endParaRPr lang="fr-FR" sz="1700" dirty="0">
              <a:latin typeface="French Script MT" pitchFamily="66" charset="0"/>
            </a:endParaRPr>
          </a:p>
          <a:p>
            <a:r>
              <a:rPr lang="fr-FR" sz="1700" dirty="0">
                <a:latin typeface="French Script MT" pitchFamily="66" charset="0"/>
              </a:rPr>
              <a:t>2 cuillères à café </a:t>
            </a:r>
            <a:r>
              <a:rPr lang="fr-FR" sz="1700" dirty="0" smtClean="0">
                <a:latin typeface="French Script MT" pitchFamily="66" charset="0"/>
              </a:rPr>
              <a:t>Pernod;</a:t>
            </a:r>
            <a:endParaRPr lang="fr-FR" sz="1700" dirty="0">
              <a:latin typeface="French Script MT" pitchFamily="66" charset="0"/>
            </a:endParaRPr>
          </a:p>
          <a:p>
            <a:r>
              <a:rPr lang="fr-FR" sz="1700" dirty="0">
                <a:latin typeface="French Script MT" pitchFamily="66" charset="0"/>
              </a:rPr>
              <a:t>q.s. </a:t>
            </a:r>
            <a:r>
              <a:rPr lang="fr-FR" sz="1700" dirty="0" smtClean="0">
                <a:latin typeface="French Script MT" pitchFamily="66" charset="0"/>
              </a:rPr>
              <a:t>sel;</a:t>
            </a:r>
            <a:endParaRPr lang="fr-FR" sz="1700" dirty="0">
              <a:latin typeface="French Script MT" pitchFamily="66" charset="0"/>
            </a:endParaRPr>
          </a:p>
          <a:p>
            <a:r>
              <a:rPr lang="fr-FR" sz="1700" dirty="0">
                <a:latin typeface="French Script MT" pitchFamily="66" charset="0"/>
              </a:rPr>
              <a:t>q.s. Poivre noir fraîchement </a:t>
            </a:r>
            <a:r>
              <a:rPr lang="fr-FR" sz="1700" dirty="0" smtClean="0">
                <a:latin typeface="French Script MT" pitchFamily="66" charset="0"/>
              </a:rPr>
              <a:t>moulu.</a:t>
            </a:r>
            <a:endParaRPr lang="it-IT" sz="1700" dirty="0">
              <a:latin typeface="French Script MT" pitchFamily="66" charset="0"/>
            </a:endParaRPr>
          </a:p>
        </p:txBody>
      </p:sp>
      <p:sp>
        <p:nvSpPr>
          <p:cNvPr id="2" name="Segnaposto numero diapositiva 1"/>
          <p:cNvSpPr>
            <a:spLocks noGrp="1"/>
          </p:cNvSpPr>
          <p:nvPr>
            <p:ph type="sldNum" sz="quarter" idx="12"/>
          </p:nvPr>
        </p:nvSpPr>
        <p:spPr/>
        <p:txBody>
          <a:bodyPr/>
          <a:lstStyle/>
          <a:p>
            <a:fld id="{57BCC259-F9D1-46DA-9A3C-4C85BC017FB3}" type="slidenum">
              <a:rPr lang="it-IT" smtClean="0"/>
              <a:pPr/>
              <a:t>14</a:t>
            </a:fld>
            <a:endParaRPr lang="it-IT"/>
          </a:p>
        </p:txBody>
      </p:sp>
      <p:sp>
        <p:nvSpPr>
          <p:cNvPr id="5" name="Rettangolo 4"/>
          <p:cNvSpPr/>
          <p:nvPr/>
        </p:nvSpPr>
        <p:spPr>
          <a:xfrm>
            <a:off x="2627784" y="692696"/>
            <a:ext cx="3639138" cy="923330"/>
          </a:xfrm>
          <a:prstGeom prst="rect">
            <a:avLst/>
          </a:prstGeom>
          <a:noFill/>
        </p:spPr>
        <p:txBody>
          <a:bodyPr wrap="none" lIns="91440" tIns="45720" rIns="91440" bIns="45720">
            <a:spAutoFit/>
          </a:bodyPr>
          <a:lstStyle/>
          <a:p>
            <a:pPr algn="ctr"/>
            <a:r>
              <a:rPr lang="it-IT"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Ingrédients</a:t>
            </a: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 name="Immagin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27601" y="1616026"/>
            <a:ext cx="1513351" cy="11350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reflection blurRad="6350" stA="50000" endA="300" endPos="90000" dir="5400000" sy="-100000" algn="bl" rotWithShape="0"/>
          </a:effectLst>
        </p:spPr>
      </p:pic>
      <p:pic>
        <p:nvPicPr>
          <p:cNvPr id="7" name="Immagin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47352" y="3339787"/>
            <a:ext cx="1299341" cy="9299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Immagin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16840" y="4797152"/>
            <a:ext cx="1539240" cy="1135380"/>
          </a:xfrm>
          <a:prstGeom prst="ellipse">
            <a:avLst/>
          </a:prstGeom>
          <a:ln>
            <a:noFill/>
          </a:ln>
          <a:effectLst>
            <a:glow rad="63500">
              <a:schemeClr val="accent4">
                <a:satMod val="175000"/>
                <a:alpha val="40000"/>
              </a:schemeClr>
            </a:glow>
            <a:softEdge rad="112500"/>
          </a:effectLst>
        </p:spPr>
      </p:pic>
    </p:spTree>
    <p:extLst>
      <p:ext uri="{BB962C8B-B14F-4D97-AF65-F5344CB8AC3E}">
        <p14:creationId xmlns:p14="http://schemas.microsoft.com/office/powerpoint/2010/main" xmlns="" val="160557046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115616" y="1556792"/>
            <a:ext cx="7056784" cy="460851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Segnaposto numero diapositiva 3"/>
          <p:cNvSpPr>
            <a:spLocks noGrp="1"/>
          </p:cNvSpPr>
          <p:nvPr>
            <p:ph type="sldNum" sz="quarter" idx="12"/>
          </p:nvPr>
        </p:nvSpPr>
        <p:spPr/>
        <p:txBody>
          <a:bodyPr/>
          <a:lstStyle/>
          <a:p>
            <a:fld id="{57BCC259-F9D1-46DA-9A3C-4C85BC017FB3}" type="slidenum">
              <a:rPr lang="it-IT" smtClean="0"/>
              <a:pPr/>
              <a:t>15</a:t>
            </a:fld>
            <a:endParaRPr lang="it-IT"/>
          </a:p>
        </p:txBody>
      </p:sp>
      <p:sp>
        <p:nvSpPr>
          <p:cNvPr id="5" name="Rettangolo 4"/>
          <p:cNvSpPr/>
          <p:nvPr/>
        </p:nvSpPr>
        <p:spPr>
          <a:xfrm>
            <a:off x="1396423" y="548680"/>
            <a:ext cx="6351161" cy="1754326"/>
          </a:xfrm>
          <a:prstGeom prst="rect">
            <a:avLst/>
          </a:prstGeom>
          <a:noFill/>
        </p:spPr>
        <p:txBody>
          <a:bodyPr wrap="none" lIns="91440" tIns="45720" rIns="91440" bIns="45720">
            <a:spAutoFit/>
          </a:bodyPr>
          <a:lstStyle/>
          <a:p>
            <a:pPr algn="ctr"/>
            <a:r>
              <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 Fondue </a:t>
            </a:r>
            <a:r>
              <a:rPr lang="it-IT"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savoyarde</a:t>
            </a:r>
            <a:endParaRPr lang="it-IT"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158963801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75656" y="908720"/>
            <a:ext cx="6196405" cy="5043972"/>
          </a:xfrm>
        </p:spPr>
        <p:txBody>
          <a:bodyPr>
            <a:normAutofit/>
          </a:bodyPr>
          <a:lstStyle/>
          <a:p>
            <a:pPr marL="0" indent="0">
              <a:buNone/>
            </a:pPr>
            <a:r>
              <a:rPr lang="fr-FR" sz="2000" dirty="0">
                <a:latin typeface="French Script MT" pitchFamily="66" charset="0"/>
                <a:cs typeface="Vijaya" pitchFamily="34" charset="0"/>
              </a:rPr>
              <a:t>La fondue savoyarde est un plat régional de la gastronomie savoyarde à base de fromage fondu et de pain. Elle est préparée à partir de produits locaux, tels que le comté, le beaufort, le gruyère de Savoie ou l'emmental de Savoie, c'est une fondue au fromage. Avec l'essor des sports d'hiver et du tourisme alpin depuis les années 1950, la fondue savoyarde est devenue une recette de cuisine populaire en France. </a:t>
            </a:r>
            <a:endParaRPr lang="fr-FR" sz="2000" dirty="0" smtClean="0">
              <a:latin typeface="French Script MT" pitchFamily="66" charset="0"/>
              <a:cs typeface="Vijaya" pitchFamily="34" charset="0"/>
            </a:endParaRPr>
          </a:p>
          <a:p>
            <a:pPr marL="0" indent="0">
              <a:buNone/>
            </a:pPr>
            <a:r>
              <a:rPr lang="fr-FR" sz="4400" dirty="0" smtClean="0">
                <a:solidFill>
                  <a:srgbClr val="002060"/>
                </a:solidFill>
                <a:latin typeface="Snap ITC" pitchFamily="82" charset="0"/>
                <a:cs typeface="Vijaya" pitchFamily="34" charset="0"/>
              </a:rPr>
              <a:t>His</a:t>
            </a:r>
            <a:r>
              <a:rPr lang="fr-FR" sz="4400" dirty="0" smtClean="0">
                <a:solidFill>
                  <a:schemeClr val="bg1">
                    <a:lumMod val="75000"/>
                  </a:schemeClr>
                </a:solidFill>
                <a:latin typeface="Snap ITC" pitchFamily="82" charset="0"/>
                <a:cs typeface="Vijaya" pitchFamily="34" charset="0"/>
              </a:rPr>
              <a:t>toi</a:t>
            </a:r>
            <a:r>
              <a:rPr lang="fr-FR" sz="4400" dirty="0" smtClean="0">
                <a:solidFill>
                  <a:srgbClr val="FF0000"/>
                </a:solidFill>
                <a:latin typeface="Snap ITC" pitchFamily="82" charset="0"/>
                <a:cs typeface="Vijaya" pitchFamily="34" charset="0"/>
              </a:rPr>
              <a:t>re</a:t>
            </a:r>
            <a:endParaRPr lang="fr-FR" sz="4400" dirty="0">
              <a:solidFill>
                <a:srgbClr val="FF0000"/>
              </a:solidFill>
              <a:latin typeface="Snap ITC" pitchFamily="82" charset="0"/>
              <a:cs typeface="Vijaya" pitchFamily="34" charset="0"/>
            </a:endParaRPr>
          </a:p>
          <a:p>
            <a:pPr marL="0" indent="0">
              <a:buNone/>
            </a:pPr>
            <a:endParaRPr lang="fr-FR" sz="1800" dirty="0" smtClean="0">
              <a:latin typeface="Vijaya" pitchFamily="34" charset="0"/>
              <a:cs typeface="Vijaya" pitchFamily="34" charset="0"/>
            </a:endParaRPr>
          </a:p>
          <a:p>
            <a:pPr marL="0" indent="0">
              <a:buNone/>
            </a:pPr>
            <a:r>
              <a:rPr lang="fr-FR" sz="2000" dirty="0" smtClean="0">
                <a:latin typeface="French Script MT" pitchFamily="66" charset="0"/>
                <a:cs typeface="Vijaya" pitchFamily="34" charset="0"/>
              </a:rPr>
              <a:t>Les </a:t>
            </a:r>
            <a:r>
              <a:rPr lang="fr-FR" sz="2000" dirty="0">
                <a:latin typeface="French Script MT" pitchFamily="66" charset="0"/>
                <a:cs typeface="Vijaya" pitchFamily="34" charset="0"/>
              </a:rPr>
              <a:t>premières traces de recette à base de fromage fondu remontent à l'antiquité : l'aède Homère, dans son récit l'Iliade, décrit un mets composé de fromage de chèvre râpé fondu, mêlé de vin, et de farine </a:t>
            </a:r>
            <a:r>
              <a:rPr lang="fr-FR" sz="2000" dirty="0" smtClean="0">
                <a:latin typeface="French Script MT" pitchFamily="66" charset="0"/>
                <a:cs typeface="Vijaya" pitchFamily="34" charset="0"/>
              </a:rPr>
              <a:t>blanche</a:t>
            </a:r>
            <a:r>
              <a:rPr lang="fr-FR" sz="2000" dirty="0" smtClean="0">
                <a:latin typeface="Vijaya" pitchFamily="34" charset="0"/>
                <a:cs typeface="Vijaya" pitchFamily="34" charset="0"/>
              </a:rPr>
              <a:t>.</a:t>
            </a:r>
          </a:p>
          <a:p>
            <a:pPr marL="0" indent="0">
              <a:buNone/>
            </a:pPr>
            <a:endParaRPr lang="it-IT" sz="1800" dirty="0">
              <a:latin typeface="Vijaya" pitchFamily="34" charset="0"/>
              <a:cs typeface="Vijaya" pitchFamily="34" charset="0"/>
            </a:endParaRPr>
          </a:p>
        </p:txBody>
      </p:sp>
      <p:sp>
        <p:nvSpPr>
          <p:cNvPr id="4" name="Segnaposto numero diapositiva 3"/>
          <p:cNvSpPr>
            <a:spLocks noGrp="1"/>
          </p:cNvSpPr>
          <p:nvPr>
            <p:ph type="sldNum" sz="quarter" idx="12"/>
          </p:nvPr>
        </p:nvSpPr>
        <p:spPr/>
        <p:txBody>
          <a:bodyPr/>
          <a:lstStyle/>
          <a:p>
            <a:fld id="{57BCC259-F9D1-46DA-9A3C-4C85BC017FB3}" type="slidenum">
              <a:rPr lang="it-IT" smtClean="0"/>
              <a:pPr/>
              <a:t>16</a:t>
            </a:fld>
            <a:endParaRPr lang="it-IT"/>
          </a:p>
        </p:txBody>
      </p:sp>
      <p:sp>
        <p:nvSpPr>
          <p:cNvPr id="5" name="Nastro 1 4"/>
          <p:cNvSpPr/>
          <p:nvPr/>
        </p:nvSpPr>
        <p:spPr>
          <a:xfrm>
            <a:off x="5076056" y="2780928"/>
            <a:ext cx="2160240" cy="720080"/>
          </a:xfrm>
          <a:prstGeom prst="ribbon2">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Nuvola 5"/>
          <p:cNvSpPr/>
          <p:nvPr/>
        </p:nvSpPr>
        <p:spPr>
          <a:xfrm>
            <a:off x="4500562" y="4929198"/>
            <a:ext cx="2445422" cy="107157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omma 6"/>
          <p:cNvSpPr/>
          <p:nvPr/>
        </p:nvSpPr>
        <p:spPr>
          <a:xfrm>
            <a:off x="827584" y="1124744"/>
            <a:ext cx="720080" cy="936104"/>
          </a:xfrm>
          <a:prstGeom prst="flowChartSummingJunction">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33025066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63040" y="1844824"/>
            <a:ext cx="6196405" cy="4104456"/>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fr-FR" dirty="0">
                <a:solidFill>
                  <a:srgbClr val="FFFF00"/>
                </a:solidFill>
                <a:latin typeface="Monotype Corsiva" pitchFamily="66" charset="0"/>
              </a:rPr>
              <a:t>400 g de fromage </a:t>
            </a:r>
            <a:r>
              <a:rPr lang="fr-FR" dirty="0" smtClean="0">
                <a:solidFill>
                  <a:srgbClr val="FFFF00"/>
                </a:solidFill>
                <a:latin typeface="Monotype Corsiva" pitchFamily="66" charset="0"/>
              </a:rPr>
              <a:t>Beaufort</a:t>
            </a:r>
            <a:r>
              <a:rPr lang="fr-FR" dirty="0" smtClean="0">
                <a:latin typeface="Monotype Corsiva" pitchFamily="66" charset="0"/>
              </a:rPr>
              <a:t>;  </a:t>
            </a:r>
          </a:p>
          <a:p>
            <a:r>
              <a:rPr lang="fr-FR" dirty="0" smtClean="0">
                <a:solidFill>
                  <a:srgbClr val="FF0000"/>
                </a:solidFill>
                <a:latin typeface="Monotype Corsiva" pitchFamily="66" charset="0"/>
              </a:rPr>
              <a:t>300 </a:t>
            </a:r>
            <a:r>
              <a:rPr lang="fr-FR" dirty="0">
                <a:solidFill>
                  <a:srgbClr val="FF0000"/>
                </a:solidFill>
                <a:latin typeface="Monotype Corsiva" pitchFamily="66" charset="0"/>
              </a:rPr>
              <a:t>g de fromage </a:t>
            </a:r>
            <a:r>
              <a:rPr lang="fr-FR" dirty="0" smtClean="0">
                <a:solidFill>
                  <a:srgbClr val="FF0000"/>
                </a:solidFill>
                <a:latin typeface="Monotype Corsiva" pitchFamily="66" charset="0"/>
              </a:rPr>
              <a:t>Comté;</a:t>
            </a:r>
          </a:p>
          <a:p>
            <a:r>
              <a:rPr lang="fr-FR" dirty="0" smtClean="0">
                <a:solidFill>
                  <a:srgbClr val="00B0F0"/>
                </a:solidFill>
                <a:latin typeface="Monotype Corsiva" pitchFamily="66" charset="0"/>
              </a:rPr>
              <a:t>150 </a:t>
            </a:r>
            <a:r>
              <a:rPr lang="fr-FR" dirty="0">
                <a:solidFill>
                  <a:srgbClr val="00B0F0"/>
                </a:solidFill>
                <a:latin typeface="Monotype Corsiva" pitchFamily="66" charset="0"/>
              </a:rPr>
              <a:t>g de Toma di </a:t>
            </a:r>
            <a:r>
              <a:rPr lang="fr-FR" dirty="0" err="1" smtClean="0">
                <a:solidFill>
                  <a:srgbClr val="00B0F0"/>
                </a:solidFill>
                <a:latin typeface="Monotype Corsiva" pitchFamily="66" charset="0"/>
              </a:rPr>
              <a:t>Savoia</a:t>
            </a:r>
            <a:r>
              <a:rPr lang="fr-FR" dirty="0" smtClean="0">
                <a:solidFill>
                  <a:srgbClr val="00B0F0"/>
                </a:solidFill>
                <a:latin typeface="Monotype Corsiva" pitchFamily="66" charset="0"/>
              </a:rPr>
              <a:t>;</a:t>
            </a:r>
          </a:p>
          <a:p>
            <a:r>
              <a:rPr lang="fr-FR" dirty="0" smtClean="0">
                <a:solidFill>
                  <a:srgbClr val="7030A0"/>
                </a:solidFill>
                <a:latin typeface="Monotype Corsiva" pitchFamily="66" charset="0"/>
              </a:rPr>
              <a:t>1 </a:t>
            </a:r>
            <a:r>
              <a:rPr lang="fr-FR" dirty="0">
                <a:solidFill>
                  <a:srgbClr val="7030A0"/>
                </a:solidFill>
                <a:latin typeface="Monotype Corsiva" pitchFamily="66" charset="0"/>
              </a:rPr>
              <a:t>gousse </a:t>
            </a:r>
            <a:r>
              <a:rPr lang="fr-FR" dirty="0" smtClean="0">
                <a:solidFill>
                  <a:srgbClr val="7030A0"/>
                </a:solidFill>
                <a:latin typeface="Monotype Corsiva" pitchFamily="66" charset="0"/>
              </a:rPr>
              <a:t>d'ail;</a:t>
            </a:r>
          </a:p>
          <a:p>
            <a:r>
              <a:rPr lang="fr-FR" dirty="0" smtClean="0">
                <a:solidFill>
                  <a:schemeClr val="accent6">
                    <a:lumMod val="50000"/>
                  </a:schemeClr>
                </a:solidFill>
                <a:latin typeface="Monotype Corsiva" pitchFamily="66" charset="0"/>
              </a:rPr>
              <a:t>50 </a:t>
            </a:r>
            <a:r>
              <a:rPr lang="fr-FR" dirty="0">
                <a:solidFill>
                  <a:schemeClr val="accent6">
                    <a:lumMod val="50000"/>
                  </a:schemeClr>
                </a:solidFill>
                <a:latin typeface="Monotype Corsiva" pitchFamily="66" charset="0"/>
              </a:rPr>
              <a:t>cl de vin </a:t>
            </a:r>
            <a:r>
              <a:rPr lang="fr-FR" dirty="0" smtClean="0">
                <a:solidFill>
                  <a:schemeClr val="accent6">
                    <a:lumMod val="50000"/>
                  </a:schemeClr>
                </a:solidFill>
                <a:latin typeface="Monotype Corsiva" pitchFamily="66" charset="0"/>
              </a:rPr>
              <a:t>blanc;</a:t>
            </a:r>
          </a:p>
          <a:p>
            <a:r>
              <a:rPr lang="fr-FR" dirty="0" smtClean="0">
                <a:solidFill>
                  <a:srgbClr val="005849"/>
                </a:solidFill>
                <a:latin typeface="Monotype Corsiva" pitchFamily="66" charset="0"/>
              </a:rPr>
              <a:t>amidon </a:t>
            </a:r>
            <a:r>
              <a:rPr lang="fr-FR" dirty="0">
                <a:solidFill>
                  <a:srgbClr val="005849"/>
                </a:solidFill>
                <a:latin typeface="Monotype Corsiva" pitchFamily="66" charset="0"/>
              </a:rPr>
              <a:t>de </a:t>
            </a:r>
            <a:r>
              <a:rPr lang="fr-FR" dirty="0" smtClean="0">
                <a:solidFill>
                  <a:srgbClr val="005849"/>
                </a:solidFill>
                <a:latin typeface="Monotype Corsiva" pitchFamily="66" charset="0"/>
              </a:rPr>
              <a:t>maïs;</a:t>
            </a:r>
          </a:p>
          <a:p>
            <a:r>
              <a:rPr lang="fr-FR" dirty="0" smtClean="0">
                <a:solidFill>
                  <a:schemeClr val="accent1"/>
                </a:solidFill>
                <a:latin typeface="Monotype Corsiva" pitchFamily="66" charset="0"/>
              </a:rPr>
              <a:t>500 </a:t>
            </a:r>
            <a:r>
              <a:rPr lang="fr-FR" dirty="0">
                <a:solidFill>
                  <a:schemeClr val="accent1"/>
                </a:solidFill>
                <a:latin typeface="Monotype Corsiva" pitchFamily="66" charset="0"/>
              </a:rPr>
              <a:t>un peu g de pain </a:t>
            </a:r>
            <a:r>
              <a:rPr lang="fr-FR" dirty="0" smtClean="0">
                <a:solidFill>
                  <a:schemeClr val="accent1"/>
                </a:solidFill>
                <a:latin typeface="Monotype Corsiva" pitchFamily="66" charset="0"/>
              </a:rPr>
              <a:t>rassis;</a:t>
            </a:r>
          </a:p>
          <a:p>
            <a:r>
              <a:rPr lang="fr-FR" dirty="0" smtClean="0">
                <a:solidFill>
                  <a:srgbClr val="FF00FF"/>
                </a:solidFill>
                <a:latin typeface="Monotype Corsiva" pitchFamily="66" charset="0"/>
              </a:rPr>
              <a:t>2 </a:t>
            </a:r>
            <a:r>
              <a:rPr lang="fr-FR" dirty="0">
                <a:solidFill>
                  <a:srgbClr val="FF00FF"/>
                </a:solidFill>
                <a:latin typeface="Monotype Corsiva" pitchFamily="66" charset="0"/>
              </a:rPr>
              <a:t>cl </a:t>
            </a:r>
            <a:r>
              <a:rPr lang="fr-FR" dirty="0" smtClean="0">
                <a:solidFill>
                  <a:srgbClr val="FF00FF"/>
                </a:solidFill>
                <a:latin typeface="Monotype Corsiva" pitchFamily="66" charset="0"/>
              </a:rPr>
              <a:t>Kirsch;</a:t>
            </a:r>
          </a:p>
          <a:p>
            <a:r>
              <a:rPr lang="fr-FR" dirty="0" smtClean="0">
                <a:solidFill>
                  <a:schemeClr val="bg2">
                    <a:lumMod val="75000"/>
                  </a:schemeClr>
                </a:solidFill>
                <a:latin typeface="Monotype Corsiva" pitchFamily="66" charset="0"/>
              </a:rPr>
              <a:t>q.s</a:t>
            </a:r>
            <a:r>
              <a:rPr lang="fr-FR" dirty="0">
                <a:solidFill>
                  <a:schemeClr val="bg2">
                    <a:lumMod val="75000"/>
                  </a:schemeClr>
                </a:solidFill>
                <a:latin typeface="Monotype Corsiva" pitchFamily="66" charset="0"/>
              </a:rPr>
              <a:t>. </a:t>
            </a:r>
            <a:r>
              <a:rPr lang="fr-FR" dirty="0" smtClean="0">
                <a:solidFill>
                  <a:schemeClr val="bg2">
                    <a:lumMod val="75000"/>
                  </a:schemeClr>
                </a:solidFill>
                <a:latin typeface="Monotype Corsiva" pitchFamily="66" charset="0"/>
              </a:rPr>
              <a:t>muscade;</a:t>
            </a:r>
          </a:p>
          <a:p>
            <a:r>
              <a:rPr lang="fr-FR" dirty="0" smtClean="0">
                <a:solidFill>
                  <a:schemeClr val="accent5">
                    <a:lumMod val="75000"/>
                  </a:schemeClr>
                </a:solidFill>
                <a:latin typeface="Monotype Corsiva" pitchFamily="66" charset="0"/>
              </a:rPr>
              <a:t>sel </a:t>
            </a:r>
            <a:r>
              <a:rPr lang="fr-FR" dirty="0">
                <a:solidFill>
                  <a:schemeClr val="accent5">
                    <a:lumMod val="75000"/>
                  </a:schemeClr>
                </a:solidFill>
                <a:latin typeface="Monotype Corsiva" pitchFamily="66" charset="0"/>
              </a:rPr>
              <a:t>et poivre blanc q.s</a:t>
            </a:r>
            <a:r>
              <a:rPr lang="fr-FR" dirty="0" smtClean="0">
                <a:solidFill>
                  <a:schemeClr val="accent5">
                    <a:lumMod val="75000"/>
                  </a:schemeClr>
                </a:solidFill>
                <a:latin typeface="Monotype Corsiva" pitchFamily="66" charset="0"/>
              </a:rPr>
              <a:t>.;</a:t>
            </a:r>
            <a:endParaRPr lang="it-IT" dirty="0">
              <a:solidFill>
                <a:schemeClr val="accent5">
                  <a:lumMod val="75000"/>
                </a:schemeClr>
              </a:solidFill>
              <a:latin typeface="Monotype Corsiva" pitchFamily="66" charset="0"/>
            </a:endParaRPr>
          </a:p>
        </p:txBody>
      </p:sp>
      <p:sp>
        <p:nvSpPr>
          <p:cNvPr id="4" name="Segnaposto numero diapositiva 3"/>
          <p:cNvSpPr>
            <a:spLocks noGrp="1"/>
          </p:cNvSpPr>
          <p:nvPr>
            <p:ph type="sldNum" sz="quarter" idx="12"/>
          </p:nvPr>
        </p:nvSpPr>
        <p:spPr/>
        <p:txBody>
          <a:bodyPr/>
          <a:lstStyle/>
          <a:p>
            <a:fld id="{57BCC259-F9D1-46DA-9A3C-4C85BC017FB3}" type="slidenum">
              <a:rPr lang="it-IT" smtClean="0"/>
              <a:pPr/>
              <a:t>17</a:t>
            </a:fld>
            <a:endParaRPr lang="it-IT"/>
          </a:p>
        </p:txBody>
      </p:sp>
      <p:sp>
        <p:nvSpPr>
          <p:cNvPr id="5" name="Rettangolo 4"/>
          <p:cNvSpPr/>
          <p:nvPr/>
        </p:nvSpPr>
        <p:spPr>
          <a:xfrm>
            <a:off x="2838996" y="836712"/>
            <a:ext cx="3466013" cy="923330"/>
          </a:xfrm>
          <a:prstGeom prst="rect">
            <a:avLst/>
          </a:prstGeom>
          <a:noFill/>
        </p:spPr>
        <p:txBody>
          <a:bodyPr wrap="none" lIns="91440" tIns="45720" rIns="91440" bIns="45720">
            <a:spAutoFit/>
          </a:bodyPr>
          <a:lstStyle/>
          <a:p>
            <a:pPr algn="ctr"/>
            <a:r>
              <a:rPr lang="it-IT" sz="54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Ingrédients</a:t>
            </a:r>
            <a:endParaRPr lang="it-IT"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6" name="Immagin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9131" y="2132856"/>
            <a:ext cx="1019173" cy="1428747"/>
          </a:xfrm>
          <a:prstGeom prst="rect">
            <a:avLst/>
          </a:prstGeom>
          <a:ln>
            <a:noFill/>
          </a:ln>
          <a:effectLst>
            <a:softEdge rad="112500"/>
          </a:effectLst>
        </p:spPr>
      </p:pic>
      <p:pic>
        <p:nvPicPr>
          <p:cNvPr id="7" name="Immagin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45950" y="4581128"/>
            <a:ext cx="1760220" cy="1089660"/>
          </a:xfrm>
          <a:prstGeom prst="rect">
            <a:avLst/>
          </a:prstGeom>
          <a:effectLst>
            <a:glow rad="228600">
              <a:schemeClr val="accent1">
                <a:satMod val="175000"/>
                <a:alpha val="40000"/>
              </a:schemeClr>
            </a:glow>
          </a:effectLst>
          <a:scene3d>
            <a:camera prst="isometricOffAxis1Right"/>
            <a:lightRig rig="threePt" dir="t"/>
          </a:scene3d>
        </p:spPr>
      </p:pic>
      <p:pic>
        <p:nvPicPr>
          <p:cNvPr id="8" name="Immagin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20261" y="3362749"/>
            <a:ext cx="1252837" cy="6412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622658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03648" y="1484784"/>
            <a:ext cx="6196405" cy="3603812"/>
          </a:xfrm>
        </p:spPr>
        <p:txBody>
          <a:bodyPr>
            <a:normAutofit fontScale="25000" lnSpcReduction="20000"/>
          </a:bodyPr>
          <a:lstStyle/>
          <a:p>
            <a:pPr marL="0" indent="0">
              <a:buNone/>
            </a:pPr>
            <a:r>
              <a:rPr lang="fr-FR" sz="5600" dirty="0">
                <a:latin typeface="Monotype Corsiva" pitchFamily="66" charset="0"/>
              </a:rPr>
              <a:t>baguette ou italienne </a:t>
            </a:r>
            <a:r>
              <a:rPr lang="fr-FR" sz="5600" dirty="0" err="1">
                <a:latin typeface="Monotype Corsiva" pitchFamily="66" charset="0"/>
              </a:rPr>
              <a:t>Baghetta</a:t>
            </a:r>
            <a:r>
              <a:rPr lang="fr-FR" sz="5600" dirty="0">
                <a:latin typeface="Monotype Corsiva" pitchFamily="66" charset="0"/>
              </a:rPr>
              <a:t>, le Français, le pain français, est un type spécial de pain se distingue par sa forme très allongée, et </a:t>
            </a:r>
            <a:r>
              <a:rPr lang="fr-FR" sz="5600" dirty="0" smtClean="0">
                <a:latin typeface="Monotype Corsiva" pitchFamily="66" charset="0"/>
              </a:rPr>
              <a:t>son croute</a:t>
            </a:r>
            <a:r>
              <a:rPr lang="fr-FR" sz="5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Monotype Corsiva" pitchFamily="66" charset="0"/>
              </a:rPr>
              <a:t>.</a:t>
            </a:r>
            <a:r>
              <a:rPr lang="fr-FR" sz="5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onotype Corsiva" pitchFamily="66" charset="0"/>
              </a:rPr>
              <a:t> </a:t>
            </a:r>
          </a:p>
          <a:p>
            <a:pPr marL="0" indent="0">
              <a:buNone/>
            </a:pPr>
            <a:r>
              <a:rPr lang="fr-FR" sz="6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Caratteristiche</a:t>
            </a: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sz="5600" dirty="0"/>
              <a:t/>
            </a:r>
            <a:br>
              <a:rPr lang="fr-FR" sz="5600" dirty="0"/>
            </a:br>
            <a:r>
              <a:rPr lang="fr-FR" sz="5600" dirty="0">
                <a:latin typeface="Monotype Corsiva" pitchFamily="66" charset="0"/>
              </a:rPr>
              <a:t>Une baguette utilisée pour faire un sandwich au jambon et beurre</a:t>
            </a:r>
            <a:br>
              <a:rPr lang="fr-FR" sz="5600" dirty="0">
                <a:latin typeface="Monotype Corsiva" pitchFamily="66" charset="0"/>
              </a:rPr>
            </a:br>
            <a:r>
              <a:rPr lang="fr-FR" sz="5600" dirty="0">
                <a:latin typeface="Monotype Corsiva" pitchFamily="66" charset="0"/>
              </a:rPr>
              <a:t>La forme classique de la baguette est de 5 ou 6 cm de large et de 3 ou 4 cm de hauteur, long d'environ 65 centimètres et d'un poids d'environ 250 grammes.</a:t>
            </a:r>
            <a:br>
              <a:rPr lang="fr-FR" sz="5600" dirty="0">
                <a:latin typeface="Monotype Corsiva" pitchFamily="66" charset="0"/>
              </a:rPr>
            </a:br>
            <a:r>
              <a:rPr lang="fr-FR" sz="5600" dirty="0">
                <a:latin typeface="Monotype Corsiva" pitchFamily="66" charset="0"/>
              </a:rPr>
              <a:t/>
            </a:r>
            <a:br>
              <a:rPr lang="fr-FR" sz="5600" dirty="0">
                <a:latin typeface="Monotype Corsiva" pitchFamily="66" charset="0"/>
              </a:rPr>
            </a:br>
            <a:r>
              <a:rPr lang="fr-FR" sz="5600" dirty="0">
                <a:latin typeface="Monotype Corsiva" pitchFamily="66" charset="0"/>
              </a:rPr>
              <a:t>Les baguettes plus courtes sont souvent utilisés pour faire des sandwichs, ou sont coupés en tranches et servir avec du fromage frais ou </a:t>
            </a:r>
            <a:r>
              <a:rPr lang="fr-FR" sz="5600" dirty="0" err="1">
                <a:latin typeface="Monotype Corsiva" pitchFamily="66" charset="0"/>
              </a:rPr>
              <a:t>paté</a:t>
            </a:r>
            <a:r>
              <a:rPr lang="fr-FR" sz="5600" dirty="0">
                <a:latin typeface="Monotype Corsiva" pitchFamily="66" charset="0"/>
              </a:rPr>
              <a:t>.</a:t>
            </a:r>
            <a:br>
              <a:rPr lang="fr-FR" sz="5600" dirty="0">
                <a:latin typeface="Monotype Corsiva" pitchFamily="66" charset="0"/>
              </a:rPr>
            </a:br>
            <a:r>
              <a:rPr lang="fr-FR" sz="5600" dirty="0">
                <a:latin typeface="Monotype Corsiva" pitchFamily="66" charset="0"/>
              </a:rPr>
              <a:t/>
            </a:r>
            <a:br>
              <a:rPr lang="fr-FR" sz="5600" dirty="0">
                <a:latin typeface="Monotype Corsiva" pitchFamily="66" charset="0"/>
              </a:rPr>
            </a:br>
            <a:r>
              <a:rPr lang="fr-FR" sz="5600" dirty="0">
                <a:latin typeface="Monotype Corsiva" pitchFamily="66" charset="0"/>
              </a:rPr>
              <a:t>Les baguettes sont souvent liées dans l'imaginaire collectif comme l'un des produits culinaires les plus connus en France, en particulier à Paris, mais peuvent être trouvés partout dans le monde.</a:t>
            </a:r>
            <a:br>
              <a:rPr lang="fr-FR" sz="5600" dirty="0">
                <a:latin typeface="Monotype Corsiva" pitchFamily="66" charset="0"/>
              </a:rPr>
            </a:br>
            <a:r>
              <a:rPr lang="fr-FR" sz="5600" dirty="0">
                <a:latin typeface="Monotype Corsiva" pitchFamily="66" charset="0"/>
              </a:rPr>
              <a:t/>
            </a:r>
            <a:br>
              <a:rPr lang="fr-FR" sz="5600" dirty="0">
                <a:latin typeface="Monotype Corsiva" pitchFamily="66" charset="0"/>
              </a:rPr>
            </a:br>
            <a:r>
              <a:rPr lang="fr-FR" sz="5600" dirty="0">
                <a:latin typeface="Monotype Corsiva" pitchFamily="66" charset="0"/>
              </a:rPr>
              <a:t>histoire</a:t>
            </a:r>
            <a:br>
              <a:rPr lang="fr-FR" sz="5600" dirty="0">
                <a:latin typeface="Monotype Corsiva" pitchFamily="66" charset="0"/>
              </a:rPr>
            </a:br>
            <a:r>
              <a:rPr lang="fr-FR" sz="5600" dirty="0">
                <a:latin typeface="Monotype Corsiva" pitchFamily="66" charset="0"/>
              </a:rPr>
              <a:t/>
            </a:r>
            <a:br>
              <a:rPr lang="fr-FR" sz="5600" dirty="0">
                <a:latin typeface="Monotype Corsiva" pitchFamily="66" charset="0"/>
              </a:rPr>
            </a:br>
            <a:r>
              <a:rPr lang="fr-FR" sz="5600" dirty="0">
                <a:latin typeface="Monotype Corsiva" pitchFamily="66" charset="0"/>
              </a:rPr>
              <a:t>La baguette est un descendant de pain développé à Vienne au milieu du XIXe siècle, quand ils ont commencé à utiliser les fours à vapeur, qui a favorisé la formation d'une croûte croustillante et rainures obliques qui se dressent encore aujourd'hui baguette. La forme a été adoptée en France en Octobre 1920, une loi interdit aux boulangers de travailler avant quatre, ce qui rend impossible de faire cuire les pains ronds traditionnels à temps pour le petit-déjeuner à la clientèle: la baguette a résolu le problème, car il peut être préparé et cuit beaucoup plus rapidement.</a:t>
            </a:r>
            <a:endParaRPr lang="it-IT" sz="5600" dirty="0">
              <a:latin typeface="Monotype Corsiva" pitchFamily="66" charset="0"/>
            </a:endParaRPr>
          </a:p>
        </p:txBody>
      </p:sp>
      <p:sp>
        <p:nvSpPr>
          <p:cNvPr id="4" name="Segnaposto numero diapositiva 3"/>
          <p:cNvSpPr>
            <a:spLocks noGrp="1"/>
          </p:cNvSpPr>
          <p:nvPr>
            <p:ph type="sldNum" sz="quarter" idx="12"/>
          </p:nvPr>
        </p:nvSpPr>
        <p:spPr/>
        <p:txBody>
          <a:bodyPr/>
          <a:lstStyle/>
          <a:p>
            <a:fld id="{57BCC259-F9D1-46DA-9A3C-4C85BC017FB3}" type="slidenum">
              <a:rPr lang="it-IT" smtClean="0"/>
              <a:pPr/>
              <a:t>18</a:t>
            </a:fld>
            <a:endParaRPr lang="it-IT"/>
          </a:p>
        </p:txBody>
      </p:sp>
      <p:sp>
        <p:nvSpPr>
          <p:cNvPr id="5" name="Rettangolo 4"/>
          <p:cNvSpPr/>
          <p:nvPr/>
        </p:nvSpPr>
        <p:spPr>
          <a:xfrm>
            <a:off x="2767961" y="692696"/>
            <a:ext cx="365112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baguette</a:t>
            </a:r>
          </a:p>
        </p:txBody>
      </p:sp>
      <p:sp>
        <p:nvSpPr>
          <p:cNvPr id="6" name="Cuore 5"/>
          <p:cNvSpPr/>
          <p:nvPr/>
        </p:nvSpPr>
        <p:spPr>
          <a:xfrm>
            <a:off x="6948264" y="1844824"/>
            <a:ext cx="720080" cy="864096"/>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Esplosione 1 6"/>
          <p:cNvSpPr/>
          <p:nvPr/>
        </p:nvSpPr>
        <p:spPr>
          <a:xfrm>
            <a:off x="971600" y="764704"/>
            <a:ext cx="1368152" cy="648072"/>
          </a:xfrm>
          <a:prstGeom prst="irregularSeal1">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mile 7"/>
          <p:cNvSpPr/>
          <p:nvPr/>
        </p:nvSpPr>
        <p:spPr>
          <a:xfrm>
            <a:off x="3851920" y="5733256"/>
            <a:ext cx="936104" cy="576064"/>
          </a:xfrm>
          <a:prstGeom prst="smileyFac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35366249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latin typeface="Snap ITC" pitchFamily="82" charset="0"/>
              </a:rPr>
              <a:t>Reali</a:t>
            </a:r>
            <a:r>
              <a:rPr lang="it-IT" dirty="0" smtClean="0">
                <a:solidFill>
                  <a:schemeClr val="bg1">
                    <a:lumMod val="75000"/>
                  </a:schemeClr>
                </a:solidFill>
                <a:latin typeface="Snap ITC" pitchFamily="82" charset="0"/>
              </a:rPr>
              <a:t>zzat</a:t>
            </a:r>
            <a:r>
              <a:rPr lang="it-IT" dirty="0" smtClean="0">
                <a:solidFill>
                  <a:srgbClr val="002060"/>
                </a:solidFill>
                <a:latin typeface="Snap ITC" pitchFamily="82" charset="0"/>
              </a:rPr>
              <a:t>o da :</a:t>
            </a:r>
            <a:endParaRPr lang="it-IT" dirty="0">
              <a:solidFill>
                <a:srgbClr val="002060"/>
              </a:solidFill>
              <a:latin typeface="Snap ITC" pitchFamily="82" charset="0"/>
            </a:endParaRPr>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57BCC259-F9D1-46DA-9A3C-4C85BC017FB3}" type="slidenum">
              <a:rPr lang="it-IT" smtClean="0"/>
              <a:pPr/>
              <a:t>19</a:t>
            </a:fld>
            <a:endParaRPr lang="it-IT"/>
          </a:p>
        </p:txBody>
      </p:sp>
      <p:sp>
        <p:nvSpPr>
          <p:cNvPr id="5" name="Rettangolo 4"/>
          <p:cNvSpPr/>
          <p:nvPr/>
        </p:nvSpPr>
        <p:spPr>
          <a:xfrm>
            <a:off x="2120176" y="2967335"/>
            <a:ext cx="4903650" cy="258532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it-I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Santo </a:t>
            </a:r>
            <a:r>
              <a:rPr lang="it-IT" sz="5400" b="1" cap="none" spc="0"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Modaffari</a:t>
            </a:r>
            <a:endParaRPr lang="it-I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it-IT"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2^B</a:t>
            </a:r>
          </a:p>
          <a:p>
            <a:pPr algn="ctr"/>
            <a:r>
              <a:rPr lang="it-IT"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04/05/2016</a:t>
            </a:r>
            <a:endParaRPr lang="it-IT"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xmlns="" val="6539868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731520"/>
            <a:ext cx="7632848" cy="5865832"/>
          </a:xfrm>
        </p:spPr>
        <p:txBody>
          <a:bodyPr>
            <a:normAutofit fontScale="77500" lnSpcReduction="20000"/>
          </a:bodyPr>
          <a:lstStyle/>
          <a:p>
            <a:pPr marL="45720" indent="0">
              <a:buNone/>
            </a:pPr>
            <a:r>
              <a:rPr lang="fr-FR" dirty="0" smtClean="0">
                <a:latin typeface="French Script MT" pitchFamily="66" charset="0"/>
              </a:rPr>
              <a:t>France, officiellement la république française est un état membre de l'union européenne. Situé en </a:t>
            </a:r>
            <a:r>
              <a:rPr lang="fr-FR" dirty="0" err="1" smtClean="0">
                <a:latin typeface="French Script MT" pitchFamily="66" charset="0"/>
              </a:rPr>
              <a:t>europe</a:t>
            </a:r>
            <a:r>
              <a:rPr lang="fr-FR" dirty="0" smtClean="0">
                <a:latin typeface="French Script MT" pitchFamily="66" charset="0"/>
              </a:rPr>
              <a:t> occidentale, aussi il comprend certains territoires d'outre-mer en </a:t>
            </a:r>
            <a:r>
              <a:rPr lang="fr-FR" dirty="0" err="1" smtClean="0">
                <a:latin typeface="French Script MT" pitchFamily="66" charset="0"/>
              </a:rPr>
              <a:t>afrique</a:t>
            </a:r>
            <a:r>
              <a:rPr lang="fr-FR" dirty="0" smtClean="0">
                <a:latin typeface="French Script MT" pitchFamily="66" charset="0"/>
              </a:rPr>
              <a:t>, en </a:t>
            </a:r>
            <a:r>
              <a:rPr lang="fr-FR" dirty="0" err="1" smtClean="0">
                <a:latin typeface="French Script MT" pitchFamily="66" charset="0"/>
              </a:rPr>
              <a:t>océanie</a:t>
            </a:r>
            <a:r>
              <a:rPr lang="fr-FR" dirty="0" smtClean="0">
                <a:latin typeface="French Script MT" pitchFamily="66" charset="0"/>
              </a:rPr>
              <a:t> et en </a:t>
            </a:r>
            <a:r>
              <a:rPr lang="fr-FR" dirty="0" err="1" smtClean="0">
                <a:latin typeface="French Script MT" pitchFamily="66" charset="0"/>
              </a:rPr>
              <a:t>amérique</a:t>
            </a:r>
            <a:r>
              <a:rPr lang="fr-FR" dirty="0" smtClean="0">
                <a:latin typeface="French Script MT" pitchFamily="66" charset="0"/>
              </a:rPr>
              <a:t>. La partie européenne de la </a:t>
            </a:r>
            <a:r>
              <a:rPr lang="fr-FR" dirty="0" err="1" smtClean="0">
                <a:latin typeface="French Script MT" pitchFamily="66" charset="0"/>
              </a:rPr>
              <a:t>france</a:t>
            </a:r>
            <a:r>
              <a:rPr lang="fr-FR" dirty="0" smtClean="0">
                <a:latin typeface="French Script MT" pitchFamily="66" charset="0"/>
              </a:rPr>
              <a:t> est bordée par la </a:t>
            </a:r>
            <a:r>
              <a:rPr lang="fr-FR" dirty="0" err="1" smtClean="0">
                <a:latin typeface="French Script MT" pitchFamily="66" charset="0"/>
              </a:rPr>
              <a:t>belgique</a:t>
            </a:r>
            <a:r>
              <a:rPr lang="fr-FR" dirty="0" smtClean="0">
                <a:latin typeface="French Script MT" pitchFamily="66" charset="0"/>
              </a:rPr>
              <a:t>, le </a:t>
            </a:r>
            <a:r>
              <a:rPr lang="fr-FR" dirty="0" err="1" smtClean="0">
                <a:latin typeface="French Script MT" pitchFamily="66" charset="0"/>
              </a:rPr>
              <a:t>luxembourg</a:t>
            </a:r>
            <a:r>
              <a:rPr lang="fr-FR" dirty="0" smtClean="0">
                <a:latin typeface="French Script MT" pitchFamily="66" charset="0"/>
              </a:rPr>
              <a:t>, </a:t>
            </a:r>
            <a:r>
              <a:rPr lang="fr-FR" dirty="0" err="1" smtClean="0">
                <a:latin typeface="French Script MT" pitchFamily="66" charset="0"/>
              </a:rPr>
              <a:t>l'allemagne</a:t>
            </a:r>
            <a:r>
              <a:rPr lang="fr-FR" dirty="0" smtClean="0">
                <a:latin typeface="French Script MT" pitchFamily="66" charset="0"/>
              </a:rPr>
              <a:t>, la suisse, </a:t>
            </a:r>
            <a:r>
              <a:rPr lang="fr-FR" dirty="0" err="1" smtClean="0">
                <a:latin typeface="French Script MT" pitchFamily="66" charset="0"/>
              </a:rPr>
              <a:t>l'italie</a:t>
            </a:r>
            <a:r>
              <a:rPr lang="fr-FR" dirty="0" smtClean="0">
                <a:latin typeface="French Script MT" pitchFamily="66" charset="0"/>
              </a:rPr>
              <a:t>, </a:t>
            </a:r>
            <a:r>
              <a:rPr lang="fr-FR" dirty="0" err="1" smtClean="0">
                <a:latin typeface="French Script MT" pitchFamily="66" charset="0"/>
              </a:rPr>
              <a:t>monaco</a:t>
            </a:r>
            <a:r>
              <a:rPr lang="fr-FR" dirty="0" smtClean="0">
                <a:latin typeface="French Script MT" pitchFamily="66" charset="0"/>
              </a:rPr>
              <a:t>, </a:t>
            </a:r>
            <a:r>
              <a:rPr lang="fr-FR" dirty="0" err="1" smtClean="0">
                <a:latin typeface="French Script MT" pitchFamily="66" charset="0"/>
              </a:rPr>
              <a:t>andorre</a:t>
            </a:r>
            <a:r>
              <a:rPr lang="fr-FR" dirty="0" smtClean="0">
                <a:latin typeface="French Script MT" pitchFamily="66" charset="0"/>
              </a:rPr>
              <a:t> et de </a:t>
            </a:r>
            <a:r>
              <a:rPr lang="fr-FR" dirty="0" err="1" smtClean="0">
                <a:latin typeface="French Script MT" pitchFamily="66" charset="0"/>
              </a:rPr>
              <a:t>l'espagne</a:t>
            </a:r>
            <a:r>
              <a:rPr lang="fr-FR" dirty="0" smtClean="0">
                <a:latin typeface="French Script MT" pitchFamily="66" charset="0"/>
              </a:rPr>
              <a:t>.</a:t>
            </a:r>
          </a:p>
          <a:p>
            <a:pPr marL="45720" indent="0">
              <a:buNone/>
            </a:pPr>
            <a:r>
              <a:rPr lang="fr-FR" dirty="0" smtClean="0">
                <a:latin typeface="French Script MT" pitchFamily="66" charset="0"/>
              </a:rPr>
              <a:t>Le pays a une superficie de 543,965 km² et une population de plus                                                      de 65.350.000 habitants, passant respectivement à 675,417 kilomètres                                                                  carrés et 67 millions d'habitants, si l'on tient compte des départements                                            et territoires d'outre-mer. Grâce à son président, </a:t>
            </a:r>
            <a:r>
              <a:rPr lang="fr-FR" dirty="0" err="1" smtClean="0">
                <a:latin typeface="French Script MT" pitchFamily="66" charset="0"/>
              </a:rPr>
              <a:t>co-prince</a:t>
            </a:r>
            <a:r>
              <a:rPr lang="fr-FR" dirty="0" smtClean="0">
                <a:latin typeface="French Script MT" pitchFamily="66" charset="0"/>
              </a:rPr>
              <a:t> </a:t>
            </a:r>
            <a:r>
              <a:rPr lang="fr-FR" dirty="0" err="1" smtClean="0">
                <a:latin typeface="French Script MT" pitchFamily="66" charset="0"/>
              </a:rPr>
              <a:t>d'andorre</a:t>
            </a:r>
            <a:r>
              <a:rPr lang="fr-FR" dirty="0" smtClean="0">
                <a:latin typeface="French Script MT" pitchFamily="66" charset="0"/>
              </a:rPr>
              <a:t> avec                                     l'évêque catalan d'</a:t>
            </a:r>
            <a:r>
              <a:rPr lang="fr-FR" dirty="0" err="1" smtClean="0">
                <a:latin typeface="French Script MT" pitchFamily="66" charset="0"/>
              </a:rPr>
              <a:t>urgell</a:t>
            </a:r>
            <a:r>
              <a:rPr lang="fr-FR" dirty="0" smtClean="0">
                <a:latin typeface="French Script MT" pitchFamily="66" charset="0"/>
              </a:rPr>
              <a:t>, </a:t>
            </a:r>
            <a:r>
              <a:rPr lang="fr-FR" dirty="0" err="1" smtClean="0">
                <a:latin typeface="French Script MT" pitchFamily="66" charset="0"/>
              </a:rPr>
              <a:t>france</a:t>
            </a:r>
            <a:r>
              <a:rPr lang="fr-FR" dirty="0" smtClean="0">
                <a:latin typeface="French Script MT" pitchFamily="66" charset="0"/>
              </a:rPr>
              <a:t> exerce également un pouvoir de facto                                             sur la Principauté d‘Andorre.</a:t>
            </a:r>
          </a:p>
          <a:p>
            <a:pPr marL="45720" indent="0">
              <a:buNone/>
            </a:pPr>
            <a:r>
              <a:rPr lang="fr-FR" dirty="0" smtClean="0">
                <a:latin typeface="French Script MT" pitchFamily="66" charset="0"/>
              </a:rPr>
              <a:t>De tous les grands pays européens, il est de la plus ancienne formation.                                         Membre du conseil de </a:t>
            </a:r>
            <a:r>
              <a:rPr lang="fr-FR" dirty="0" err="1" smtClean="0">
                <a:latin typeface="French Script MT" pitchFamily="66" charset="0"/>
              </a:rPr>
              <a:t>l'europe</a:t>
            </a:r>
            <a:r>
              <a:rPr lang="fr-FR" dirty="0" smtClean="0">
                <a:latin typeface="French Script MT" pitchFamily="66" charset="0"/>
              </a:rPr>
              <a:t>, est l'un des pays fondateurs de l'union                                              européenne, la zone euro et l'espace </a:t>
            </a:r>
            <a:r>
              <a:rPr lang="fr-FR" dirty="0" err="1" smtClean="0">
                <a:latin typeface="French Script MT" pitchFamily="66" charset="0"/>
              </a:rPr>
              <a:t>schengen</a:t>
            </a:r>
            <a:r>
              <a:rPr lang="fr-FR" dirty="0" smtClean="0">
                <a:latin typeface="French Script MT" pitchFamily="66" charset="0"/>
              </a:rPr>
              <a:t>. Il est l'un des cinq membres permanents du conseil de sécurité de </a:t>
            </a:r>
            <a:r>
              <a:rPr lang="fr-FR" dirty="0" err="1" smtClean="0">
                <a:latin typeface="French Script MT" pitchFamily="66" charset="0"/>
              </a:rPr>
              <a:t>l'onu</a:t>
            </a:r>
            <a:r>
              <a:rPr lang="fr-FR" dirty="0" smtClean="0">
                <a:latin typeface="French Script MT" pitchFamily="66" charset="0"/>
              </a:rPr>
              <a:t> et fait partie des huit pays les plus industrialisés (G8), l'organisation de coopération et de développement économiques (OCDE) et de la francophonie. Il est revenu une partie, depuis 2009, </a:t>
            </a:r>
            <a:r>
              <a:rPr lang="fr-FR" dirty="0" err="1" smtClean="0">
                <a:latin typeface="French Script MT" pitchFamily="66" charset="0"/>
              </a:rPr>
              <a:t>l'otan</a:t>
            </a:r>
            <a:r>
              <a:rPr lang="fr-FR" dirty="0" smtClean="0">
                <a:latin typeface="French Script MT" pitchFamily="66" charset="0"/>
              </a:rPr>
              <a:t> (qui a été publié en 1966) et est actuellement la troisième puissance nucléaire du monde, derrière la </a:t>
            </a:r>
            <a:r>
              <a:rPr lang="fr-FR" dirty="0" err="1" smtClean="0">
                <a:latin typeface="French Script MT" pitchFamily="66" charset="0"/>
              </a:rPr>
              <a:t>russie</a:t>
            </a:r>
            <a:r>
              <a:rPr lang="fr-FR" dirty="0" smtClean="0">
                <a:latin typeface="French Script MT" pitchFamily="66" charset="0"/>
              </a:rPr>
              <a:t> et les </a:t>
            </a:r>
            <a:r>
              <a:rPr lang="fr-FR" dirty="0" err="1" smtClean="0">
                <a:latin typeface="French Script MT" pitchFamily="66" charset="0"/>
              </a:rPr>
              <a:t>états-unis</a:t>
            </a:r>
            <a:r>
              <a:rPr lang="fr-FR" dirty="0" smtClean="0">
                <a:latin typeface="French Script MT" pitchFamily="66" charset="0"/>
              </a:rPr>
              <a:t>.</a:t>
            </a:r>
          </a:p>
          <a:p>
            <a:pPr marL="45720" indent="0">
              <a:buNone/>
            </a:pPr>
            <a:endParaRPr lang="fr-FR" dirty="0" smtClean="0">
              <a:latin typeface="French Script MT" pitchFamily="66" charset="0"/>
            </a:endParaRPr>
          </a:p>
          <a:p>
            <a:pPr marL="45720" indent="0">
              <a:buNone/>
            </a:pPr>
            <a:r>
              <a:rPr lang="fr-FR" dirty="0" smtClean="0">
                <a:latin typeface="French Script MT" pitchFamily="66" charset="0"/>
              </a:rPr>
              <a:t>Sa capitale est paris, qui est aussi les villes les plus peuplées et les plus importantes de l'</a:t>
            </a:r>
            <a:r>
              <a:rPr lang="fr-FR" dirty="0" err="1" smtClean="0">
                <a:latin typeface="French Script MT" pitchFamily="66" charset="0"/>
              </a:rPr>
              <a:t>etat</a:t>
            </a:r>
            <a:r>
              <a:rPr lang="fr-FR" dirty="0" smtClean="0">
                <a:latin typeface="French Script MT" pitchFamily="66" charset="0"/>
              </a:rPr>
              <a:t> et la principale destination touristique en </a:t>
            </a:r>
            <a:r>
              <a:rPr lang="fr-FR" dirty="0" err="1" smtClean="0">
                <a:latin typeface="French Script MT" pitchFamily="66" charset="0"/>
              </a:rPr>
              <a:t>france</a:t>
            </a:r>
            <a:r>
              <a:rPr lang="fr-FR" dirty="0" smtClean="0">
                <a:latin typeface="French Script MT" pitchFamily="66" charset="0"/>
              </a:rPr>
              <a:t> et dans le monde (45 millions de visiteurs). Le français est la langue officielle de la république, mais il y a 77 langues régionales. La religion la plus répandue est le catholicisme en </a:t>
            </a:r>
            <a:r>
              <a:rPr lang="fr-FR" dirty="0" err="1" smtClean="0">
                <a:latin typeface="French Script MT" pitchFamily="66" charset="0"/>
              </a:rPr>
              <a:t>france</a:t>
            </a:r>
            <a:r>
              <a:rPr lang="fr-FR" dirty="0" smtClean="0">
                <a:latin typeface="French Script MT" pitchFamily="66" charset="0"/>
              </a:rPr>
              <a:t>, de 51% à 64% de la population, cependant, une proportion importante de catholiques est agnostique; 32% de la population est athée.</a:t>
            </a:r>
            <a:endParaRPr lang="it-IT" dirty="0">
              <a:latin typeface="French Script MT" pitchFamily="66" charset="0"/>
            </a:endParaRPr>
          </a:p>
        </p:txBody>
      </p:sp>
      <p:sp>
        <p:nvSpPr>
          <p:cNvPr id="11" name="Segnaposto numero diapositiva 10"/>
          <p:cNvSpPr>
            <a:spLocks noGrp="1"/>
          </p:cNvSpPr>
          <p:nvPr>
            <p:ph type="sldNum" sz="quarter" idx="12"/>
          </p:nvPr>
        </p:nvSpPr>
        <p:spPr/>
        <p:txBody>
          <a:bodyPr/>
          <a:lstStyle/>
          <a:p>
            <a:fld id="{57BCC259-F9D1-46DA-9A3C-4C85BC017FB3}" type="slidenum">
              <a:rPr lang="it-IT" smtClean="0"/>
              <a:pPr/>
              <a:t>2</a:t>
            </a:fld>
            <a:endParaRPr lang="it-IT"/>
          </a:p>
        </p:txBody>
      </p:sp>
      <p:pic>
        <p:nvPicPr>
          <p:cNvPr id="3077" name="Picture 5" descr="C:\Users\NoteBook\AppData\Local\Microsoft\Windows\Temporary Internet Files\Content.IE5\YJX2SV92\424px-Grand_Royal_Coat_of_Arms_of_France.svg[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a:stretch/>
        </p:blipFill>
        <p:spPr bwMode="auto">
          <a:xfrm>
            <a:off x="5940152" y="1484784"/>
            <a:ext cx="2024914" cy="2286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895156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a:xfrm>
            <a:off x="539552" y="476672"/>
            <a:ext cx="8064896" cy="5976664"/>
          </a:xfrm>
        </p:spPr>
        <p:txBody>
          <a:bodyPr>
            <a:normAutofit fontScale="85000" lnSpcReduction="20000"/>
          </a:bodyPr>
          <a:lstStyle/>
          <a:p>
            <a:pPr marL="45720" indent="0">
              <a:buNone/>
            </a:pPr>
            <a:r>
              <a:rPr lang="fr-FR" dirty="0">
                <a:latin typeface="French Script MT" pitchFamily="66" charset="0"/>
              </a:rPr>
              <a:t>pays romanisée profondément, fut le berceau, au Moyen Age, deux civilisation florissante (dans le nord de la France et l'autre, la matrice occitan, en Provence et Languedoc). Il a été influencé par la Renaissance italienne, et, au XVIIe siècle (Grand Siècle), mis au point une forme originale du classicisme qui prévalait dans les arts et dans la pensée. Centre maximum des Lumières, a influencé les révolutions américaine, et par la Révolution française a donné une impulsion et un exemple de démocratie dans le monde, la valeur comptable de la liberté, l'égalité et la fraternité, et la laïcité (depuis 1905). Entre le XVIIe siècle et le XIXe siècle, la France avait créé un empire colonial de vastes proportions, qui, en partie, a conservé la langue et la culture de la mère patrie (Canada, Afrique, ancien français et certaines régions du Moyen-Orient, en Asie et Pacifique).</a:t>
            </a:r>
          </a:p>
          <a:p>
            <a:pPr marL="45720" indent="0">
              <a:buNone/>
            </a:pPr>
            <a:r>
              <a:rPr lang="fr-FR" dirty="0">
                <a:latin typeface="French Script MT" pitchFamily="66" charset="0"/>
              </a:rPr>
              <a:t> </a:t>
            </a:r>
          </a:p>
          <a:p>
            <a:pPr marL="45720" indent="0">
              <a:buNone/>
            </a:pPr>
            <a:r>
              <a:rPr lang="fr-FR" dirty="0">
                <a:latin typeface="French Script MT" pitchFamily="66" charset="0"/>
              </a:rPr>
              <a:t>France, premier taux acteur international, il a reconnu l'influence dans les domaines politique, économique, militaire et culturel, en Europe et dans le monde entier. Avec un budget de la défense parmi les plus élevés du monde (troisième budget militaire du monde après les Etats-Unis et la Chine) a des bases réparties dans le monde entier, une flotte de haute mer d'environ 300 bombes atomiques. actuellement la sixième plus grande économie du monde, après les États-Unis, la Chine, le Japon, l'Allemagne et le Royaume-Uni, et la seconde dans la zone euro (après l'Allemagne); Il est un membre permanent du Conseil de sécurité de l'ONU et un membre de l'OTAN, l'Union européenne, le G7 / G8 et du G20.</a:t>
            </a:r>
          </a:p>
          <a:p>
            <a:pPr marL="45720" indent="0">
              <a:buNone/>
            </a:pPr>
            <a:r>
              <a:rPr lang="fr-FR" dirty="0">
                <a:latin typeface="French Script MT" pitchFamily="66" charset="0"/>
              </a:rPr>
              <a:t> </a:t>
            </a:r>
          </a:p>
          <a:p>
            <a:pPr marL="45720" indent="0">
              <a:buNone/>
            </a:pPr>
            <a:r>
              <a:rPr lang="fr-FR" dirty="0">
                <a:latin typeface="French Script MT" pitchFamily="66" charset="0"/>
              </a:rPr>
              <a:t>Des niveaux élevés de revenu de sa population, une législation sociale très avancée et une administration publique efficace en font l'un des états avec la meilleure qualité de vie au monde. Le pays est également, grâce à son grand nombre, la première destination naturelle, historique et artistique touristique internationale: en 2007, selon le ministère de l'Economie, des Finances et de l'Industrie français, la France a reçu 81,9 millions de touristes étrangers.</a:t>
            </a:r>
            <a:endParaRPr lang="it-IT" dirty="0">
              <a:latin typeface="French Script MT" pitchFamily="66" charset="0"/>
            </a:endParaRPr>
          </a:p>
        </p:txBody>
      </p:sp>
      <p:sp>
        <p:nvSpPr>
          <p:cNvPr id="4" name="Segnaposto numero diapositiva 3"/>
          <p:cNvSpPr>
            <a:spLocks noGrp="1"/>
          </p:cNvSpPr>
          <p:nvPr>
            <p:ph type="sldNum" sz="quarter" idx="12"/>
          </p:nvPr>
        </p:nvSpPr>
        <p:spPr/>
        <p:txBody>
          <a:bodyPr/>
          <a:lstStyle/>
          <a:p>
            <a:fld id="{57BCC259-F9D1-46DA-9A3C-4C85BC017FB3}" type="slidenum">
              <a:rPr lang="it-IT" smtClean="0"/>
              <a:pPr/>
              <a:t>3</a:t>
            </a:fld>
            <a:endParaRPr lang="it-IT"/>
          </a:p>
        </p:txBody>
      </p:sp>
    </p:spTree>
    <p:extLst>
      <p:ext uri="{BB962C8B-B14F-4D97-AF65-F5344CB8AC3E}">
        <p14:creationId xmlns:p14="http://schemas.microsoft.com/office/powerpoint/2010/main" xmlns="" val="398902028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271681"/>
            <a:ext cx="6696834" cy="923330"/>
          </a:xfrm>
          <a:prstGeom prst="rect">
            <a:avLst/>
          </a:prstGeom>
          <a:noFill/>
        </p:spPr>
        <p:txBody>
          <a:bodyPr wrap="none" lIns="91440" tIns="45720" rIns="91440" bIns="45720">
            <a:spAutoFit/>
          </a:bodyPr>
          <a:lstStyle/>
          <a:p>
            <a:pPr algn="ctr"/>
            <a:r>
              <a:rPr lang="it-IT"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La </a:t>
            </a:r>
            <a:r>
              <a:rPr lang="it-IT"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cuisine</a:t>
            </a:r>
            <a:r>
              <a:rPr lang="it-IT"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it-IT"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française</a:t>
            </a:r>
            <a:endParaRPr lang="it-IT"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CasellaDiTesto 5"/>
          <p:cNvSpPr txBox="1"/>
          <p:nvPr/>
        </p:nvSpPr>
        <p:spPr>
          <a:xfrm>
            <a:off x="642910" y="1214422"/>
            <a:ext cx="8064896" cy="5016758"/>
          </a:xfrm>
          <a:prstGeom prst="rect">
            <a:avLst/>
          </a:prstGeom>
          <a:noFill/>
        </p:spPr>
        <p:txBody>
          <a:bodyPr wrap="square" rtlCol="0">
            <a:spAutoFit/>
          </a:bodyPr>
          <a:lstStyle/>
          <a:p>
            <a:r>
              <a:rPr lang="fr-FR" sz="1600" dirty="0" smtClean="0">
                <a:latin typeface="French Script MT" pitchFamily="66" charset="0"/>
              </a:rPr>
              <a:t>La cuisine française est appelé un style de cuisson et la préparation des aliments ont évolué en France et considéré comme l'un des fondements de la cuisine occidentale. </a:t>
            </a:r>
          </a:p>
          <a:p>
            <a:r>
              <a:rPr lang="fr-FR" sz="1600" dirty="0" smtClean="0">
                <a:latin typeface="French Script MT" pitchFamily="66" charset="0"/>
              </a:rPr>
              <a:t>cuisine française actuelle, il a traversé des siècles d'évolution sociale et politique, des banquets opulents de la haute société médiévale riche en préparations élaborées avec des sauces très savoureux préparés par des chefs tels que Guillaume </a:t>
            </a:r>
            <a:r>
              <a:rPr lang="fr-FR" sz="1600" dirty="0" err="1" smtClean="0">
                <a:latin typeface="French Script MT" pitchFamily="66" charset="0"/>
              </a:rPr>
              <a:t>Tirel</a:t>
            </a:r>
            <a:r>
              <a:rPr lang="fr-FR" sz="1600" dirty="0" smtClean="0">
                <a:latin typeface="French Script MT" pitchFamily="66" charset="0"/>
              </a:rPr>
              <a:t> époque de la Révolution française qui a amené avec elle une plus faible utilisation épices en faveur d'une plus grande propagation des herbes, des légumes frais et les forces de conduite plus raffinés derrière ce changement de techniques de préparation de l'époque étaient le chef de François Pierre la Varenne et encore Marie-Antoine Carême.</a:t>
            </a:r>
          </a:p>
          <a:p>
            <a:r>
              <a:rPr lang="fr-FR" sz="1600" dirty="0" smtClean="0">
                <a:latin typeface="French Script MT" pitchFamily="66" charset="0"/>
              </a:rPr>
              <a:t>Le codage de la cuisine française classique a été faite par Georges Auguste Escoffier                                                            , de son travail dérivé de la version moderne de la cuisine de haute et haute cuisine.</a:t>
            </a:r>
          </a:p>
          <a:p>
            <a:r>
              <a:rPr lang="fr-FR" sz="1600" dirty="0" smtClean="0">
                <a:latin typeface="French Script MT" pitchFamily="66" charset="0"/>
              </a:rPr>
              <a:t>Le travail de Escoffier, consacrée précisément à la cuisine française classique omis,                                                                        les cuisines régionales du pays dont il a amplement le traitement dans les </a:t>
            </a:r>
            <a:r>
              <a:rPr lang="fr-FR" sz="1600" dirty="0" err="1" smtClean="0">
                <a:latin typeface="French Script MT" pitchFamily="66" charset="0"/>
              </a:rPr>
              <a:t>guides,les</a:t>
            </a:r>
            <a:r>
              <a:rPr lang="fr-FR" sz="1600" dirty="0" smtClean="0">
                <a:latin typeface="French Script MT" pitchFamily="66" charset="0"/>
              </a:rPr>
              <a:t>                                                             aliments et les vins tels que le célèbre Guide Michelin. Les ingrédients et les                                                                           préparations de la cuisine régionale varie d'une région à la division des cuisines                                                                            régionales suit l'ancienne division en provinces sont donc codées 33. De nombreux                                                                        plats appartenant à la tradition régionale ont obtenu une reconnaissance nationale                                                                        ou internationale.</a:t>
            </a:r>
          </a:p>
          <a:p>
            <a:r>
              <a:rPr lang="fr-FR" sz="1600" dirty="0" smtClean="0">
                <a:latin typeface="French Script MT" pitchFamily="66" charset="0"/>
              </a:rPr>
              <a:t>cuisine française a été rendu célèbre dans les pays anglo-saxons par le gourmand                                                                        US Julia Child, dont la vie a été évoqué dans le film de Nora </a:t>
            </a:r>
            <a:r>
              <a:rPr lang="fr-FR" sz="1600" dirty="0" err="1" smtClean="0">
                <a:latin typeface="French Script MT" pitchFamily="66" charset="0"/>
              </a:rPr>
              <a:t>Ephron</a:t>
            </a:r>
            <a:r>
              <a:rPr lang="fr-FR" sz="1600" dirty="0" smtClean="0">
                <a:latin typeface="French Script MT" pitchFamily="66" charset="0"/>
              </a:rPr>
              <a:t> 2009                                                                        Julie &amp; Julia.</a:t>
            </a:r>
          </a:p>
          <a:p>
            <a:r>
              <a:rPr lang="fr-FR" sz="1600" dirty="0" smtClean="0">
                <a:latin typeface="French Script MT" pitchFamily="66" charset="0"/>
              </a:rPr>
              <a:t>Depuis 2010, il est devenu le site du patrimoine mondial.</a:t>
            </a:r>
            <a:endParaRPr lang="it-IT" sz="1600" dirty="0">
              <a:latin typeface="French Script MT" pitchFamily="66" charset="0"/>
            </a:endParaRPr>
          </a:p>
        </p:txBody>
      </p:sp>
      <p:pic>
        <p:nvPicPr>
          <p:cNvPr id="4099" name="Picture 3" descr="D:\NoteBook\Desktop\vini.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6136" y="2780928"/>
            <a:ext cx="2520280" cy="348196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egnaposto numero diapositiva 6"/>
          <p:cNvSpPr>
            <a:spLocks noGrp="1"/>
          </p:cNvSpPr>
          <p:nvPr>
            <p:ph type="sldNum" sz="quarter" idx="12"/>
          </p:nvPr>
        </p:nvSpPr>
        <p:spPr/>
        <p:txBody>
          <a:bodyPr/>
          <a:lstStyle/>
          <a:p>
            <a:fld id="{57BCC259-F9D1-46DA-9A3C-4C85BC017FB3}" type="slidenum">
              <a:rPr lang="it-IT" smtClean="0"/>
              <a:pPr/>
              <a:t>4</a:t>
            </a:fld>
            <a:endParaRPr lang="it-IT"/>
          </a:p>
        </p:txBody>
      </p:sp>
    </p:spTree>
    <p:extLst>
      <p:ext uri="{BB962C8B-B14F-4D97-AF65-F5344CB8AC3E}">
        <p14:creationId xmlns:p14="http://schemas.microsoft.com/office/powerpoint/2010/main" xmlns="" val="37494966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0"/>
            <a:ext cx="8352928" cy="6453336"/>
          </a:xfrm>
        </p:spPr>
        <p:txBody>
          <a:bodyPr>
            <a:normAutofit fontScale="92500" lnSpcReduction="20000"/>
          </a:bodyPr>
          <a:lstStyle/>
          <a:p>
            <a:pPr marL="45720" indent="0">
              <a:buNone/>
            </a:pPr>
            <a:endParaRPr lang="it-IT" sz="4800" dirty="0" smtClean="0">
              <a:latin typeface="French Script MT" pitchFamily="66" charset="0"/>
            </a:endParaRPr>
          </a:p>
          <a:p>
            <a:pPr marL="45720" indent="0">
              <a:buNone/>
            </a:pPr>
            <a:r>
              <a:rPr lang="it-IT" sz="4800" dirty="0" err="1" smtClean="0">
                <a:latin typeface="French Script MT" pitchFamily="66" charset="0"/>
              </a:rPr>
              <a:t>Les</a:t>
            </a:r>
            <a:r>
              <a:rPr lang="it-IT" sz="4800" dirty="0" smtClean="0">
                <a:latin typeface="French Script MT" pitchFamily="66" charset="0"/>
              </a:rPr>
              <a:t> </a:t>
            </a:r>
            <a:r>
              <a:rPr lang="it-IT" sz="4800" dirty="0" err="1" smtClean="0">
                <a:latin typeface="French Script MT" pitchFamily="66" charset="0"/>
              </a:rPr>
              <a:t>plats</a:t>
            </a:r>
            <a:r>
              <a:rPr lang="it-IT" sz="4800" dirty="0" smtClean="0">
                <a:latin typeface="French Script MT" pitchFamily="66" charset="0"/>
              </a:rPr>
              <a:t> </a:t>
            </a:r>
            <a:r>
              <a:rPr lang="it-IT" sz="4800" dirty="0" err="1" smtClean="0">
                <a:latin typeface="French Script MT" pitchFamily="66" charset="0"/>
              </a:rPr>
              <a:t>que</a:t>
            </a:r>
            <a:r>
              <a:rPr lang="it-IT" sz="4800" dirty="0" smtClean="0">
                <a:latin typeface="French Script MT" pitchFamily="66" charset="0"/>
              </a:rPr>
              <a:t> je ve </a:t>
            </a:r>
            <a:r>
              <a:rPr lang="it-IT" sz="4800" dirty="0" err="1" smtClean="0">
                <a:latin typeface="French Script MT" pitchFamily="66" charset="0"/>
              </a:rPr>
              <a:t>present</a:t>
            </a:r>
            <a:r>
              <a:rPr lang="it-IT" sz="4800" dirty="0" smtClean="0">
                <a:latin typeface="French Script MT" pitchFamily="66" charset="0"/>
              </a:rPr>
              <a:t> </a:t>
            </a:r>
            <a:r>
              <a:rPr lang="it-IT" sz="4800" dirty="0" err="1" smtClean="0">
                <a:latin typeface="French Script MT" pitchFamily="66" charset="0"/>
              </a:rPr>
              <a:t>sont</a:t>
            </a:r>
            <a:r>
              <a:rPr lang="it-IT" sz="4800" dirty="0" smtClean="0">
                <a:latin typeface="French Script MT" pitchFamily="66" charset="0"/>
              </a:rPr>
              <a:t>:</a:t>
            </a:r>
          </a:p>
          <a:p>
            <a:pPr>
              <a:lnSpc>
                <a:spcPct val="300000"/>
              </a:lnSpc>
              <a:buFont typeface="Wingdings" pitchFamily="2" charset="2"/>
              <a:buChar char="ü"/>
            </a:pPr>
            <a:r>
              <a:rPr lang="it-IT" dirty="0" smtClean="0">
                <a:solidFill>
                  <a:schemeClr val="accent2">
                    <a:lumMod val="75000"/>
                  </a:schemeClr>
                </a:solidFill>
                <a:latin typeface="Gill Sans Ultra Bold" pitchFamily="34" charset="0"/>
              </a:rPr>
              <a:t>La Quiche </a:t>
            </a:r>
            <a:r>
              <a:rPr lang="it-IT" dirty="0" err="1" smtClean="0">
                <a:solidFill>
                  <a:schemeClr val="accent2">
                    <a:lumMod val="75000"/>
                  </a:schemeClr>
                </a:solidFill>
                <a:latin typeface="Gill Sans Ultra Bold" pitchFamily="34" charset="0"/>
              </a:rPr>
              <a:t>Lorraine</a:t>
            </a:r>
            <a:r>
              <a:rPr lang="it-IT" dirty="0" smtClean="0">
                <a:solidFill>
                  <a:schemeClr val="accent2">
                    <a:lumMod val="75000"/>
                  </a:schemeClr>
                </a:solidFill>
                <a:latin typeface="Gill Sans Ultra Bold" pitchFamily="34" charset="0"/>
              </a:rPr>
              <a:t> ;</a:t>
            </a:r>
          </a:p>
          <a:p>
            <a:pPr>
              <a:lnSpc>
                <a:spcPct val="300000"/>
              </a:lnSpc>
              <a:buFont typeface="Wingdings" pitchFamily="2" charset="2"/>
              <a:buChar char="ü"/>
            </a:pPr>
            <a:r>
              <a:rPr lang="it-IT" dirty="0" smtClean="0">
                <a:solidFill>
                  <a:schemeClr val="accent3">
                    <a:lumMod val="75000"/>
                  </a:schemeClr>
                </a:solidFill>
                <a:latin typeface="Gill Sans Ultra Bold" pitchFamily="34" charset="0"/>
              </a:rPr>
              <a:t>La Ratatouille;</a:t>
            </a:r>
          </a:p>
          <a:p>
            <a:pPr>
              <a:lnSpc>
                <a:spcPct val="300000"/>
              </a:lnSpc>
              <a:buFont typeface="Wingdings" pitchFamily="2" charset="2"/>
              <a:buChar char="ü"/>
            </a:pPr>
            <a:r>
              <a:rPr lang="it-IT" dirty="0" smtClean="0">
                <a:solidFill>
                  <a:srgbClr val="FFFF00"/>
                </a:solidFill>
                <a:latin typeface="Gill Sans Ultra Bold" pitchFamily="34" charset="0"/>
              </a:rPr>
              <a:t>La Bouillabaisse;</a:t>
            </a:r>
          </a:p>
          <a:p>
            <a:pPr>
              <a:lnSpc>
                <a:spcPct val="300000"/>
              </a:lnSpc>
              <a:buFont typeface="Wingdings" pitchFamily="2" charset="2"/>
              <a:buChar char="ü"/>
            </a:pPr>
            <a:r>
              <a:rPr lang="it-IT" dirty="0" smtClean="0">
                <a:solidFill>
                  <a:srgbClr val="FF0000"/>
                </a:solidFill>
                <a:latin typeface="Gill Sans Ultra Bold" pitchFamily="34" charset="0"/>
              </a:rPr>
              <a:t>La Fondue </a:t>
            </a:r>
            <a:r>
              <a:rPr lang="it-IT" dirty="0" err="1" smtClean="0">
                <a:solidFill>
                  <a:srgbClr val="FF0000"/>
                </a:solidFill>
                <a:latin typeface="Gill Sans Ultra Bold" pitchFamily="34" charset="0"/>
              </a:rPr>
              <a:t>Savoyarde</a:t>
            </a:r>
            <a:r>
              <a:rPr lang="it-IT" dirty="0" smtClean="0">
                <a:solidFill>
                  <a:srgbClr val="FF0000"/>
                </a:solidFill>
                <a:latin typeface="Gill Sans Ultra Bold" pitchFamily="34" charset="0"/>
              </a:rPr>
              <a:t>;</a:t>
            </a:r>
          </a:p>
          <a:p>
            <a:pPr>
              <a:lnSpc>
                <a:spcPct val="300000"/>
              </a:lnSpc>
              <a:buFont typeface="Wingdings" pitchFamily="2" charset="2"/>
              <a:buChar char="ü"/>
            </a:pPr>
            <a:r>
              <a:rPr lang="it-IT" dirty="0" smtClean="0">
                <a:solidFill>
                  <a:srgbClr val="7030A0"/>
                </a:solidFill>
                <a:latin typeface="Gill Sans Ultra Bold" pitchFamily="34" charset="0"/>
              </a:rPr>
              <a:t>Et d’</a:t>
            </a:r>
            <a:r>
              <a:rPr lang="it-IT" dirty="0" err="1" smtClean="0">
                <a:solidFill>
                  <a:srgbClr val="7030A0"/>
                </a:solidFill>
                <a:latin typeface="Gill Sans Ultra Bold" pitchFamily="34" charset="0"/>
              </a:rPr>
              <a:t>autres</a:t>
            </a:r>
            <a:r>
              <a:rPr lang="it-IT" dirty="0" smtClean="0">
                <a:solidFill>
                  <a:srgbClr val="7030A0"/>
                </a:solidFill>
                <a:latin typeface="Gill Sans Ultra Bold" pitchFamily="34" charset="0"/>
              </a:rPr>
              <a:t> </a:t>
            </a:r>
            <a:r>
              <a:rPr lang="it-IT" dirty="0" err="1" smtClean="0">
                <a:solidFill>
                  <a:srgbClr val="7030A0"/>
                </a:solidFill>
                <a:latin typeface="Gill Sans Ultra Bold" pitchFamily="34" charset="0"/>
              </a:rPr>
              <a:t>encore</a:t>
            </a:r>
            <a:r>
              <a:rPr lang="it-IT" dirty="0" smtClean="0">
                <a:solidFill>
                  <a:srgbClr val="7030A0"/>
                </a:solidFill>
                <a:latin typeface="Gill Sans Ultra Bold" pitchFamily="34" charset="0"/>
              </a:rPr>
              <a:t>………….</a:t>
            </a:r>
            <a:endParaRPr lang="it-IT" dirty="0">
              <a:solidFill>
                <a:srgbClr val="7030A0"/>
              </a:solidFill>
              <a:latin typeface="Gill Sans Ultra Bold" pitchFamily="34" charset="0"/>
            </a:endParaRPr>
          </a:p>
        </p:txBody>
      </p:sp>
      <p:sp>
        <p:nvSpPr>
          <p:cNvPr id="8" name="Segnaposto numero diapositiva 7"/>
          <p:cNvSpPr>
            <a:spLocks noGrp="1"/>
          </p:cNvSpPr>
          <p:nvPr>
            <p:ph type="sldNum" sz="quarter" idx="12"/>
          </p:nvPr>
        </p:nvSpPr>
        <p:spPr/>
        <p:txBody>
          <a:bodyPr/>
          <a:lstStyle/>
          <a:p>
            <a:fld id="{57BCC259-F9D1-46DA-9A3C-4C85BC017FB3}" type="slidenum">
              <a:rPr lang="it-IT" smtClean="0"/>
              <a:pPr/>
              <a:t>5</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62022" y="1427535"/>
            <a:ext cx="1224136" cy="816091"/>
          </a:xfrm>
          <a:prstGeom prst="ellipse">
            <a:avLst/>
          </a:prstGeom>
          <a:ln>
            <a:noFill/>
          </a:ln>
          <a:effectLst>
            <a:softEdge rad="112500"/>
          </a:effectLst>
        </p:spPr>
      </p:pic>
      <p:pic>
        <p:nvPicPr>
          <p:cNvPr id="5" name="Immagin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74074" y="2636912"/>
            <a:ext cx="79248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31766" y="3782206"/>
            <a:ext cx="1484649" cy="7322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174074" y="4581128"/>
            <a:ext cx="1143000" cy="114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408717920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15616" y="476672"/>
            <a:ext cx="634898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Quiche </a:t>
            </a:r>
            <a:r>
              <a:rPr lang="it-IT"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Lorraine</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259632" y="1052736"/>
            <a:ext cx="6204966" cy="49685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Segnaposto numero diapositiva 7"/>
          <p:cNvSpPr>
            <a:spLocks noGrp="1"/>
          </p:cNvSpPr>
          <p:nvPr>
            <p:ph type="sldNum" sz="quarter" idx="12"/>
          </p:nvPr>
        </p:nvSpPr>
        <p:spPr/>
        <p:txBody>
          <a:bodyPr/>
          <a:lstStyle/>
          <a:p>
            <a:fld id="{57BCC259-F9D1-46DA-9A3C-4C85BC017FB3}" type="slidenum">
              <a:rPr lang="it-IT" smtClean="0"/>
              <a:pPr/>
              <a:t>6</a:t>
            </a:fld>
            <a:endParaRPr lang="it-IT"/>
          </a:p>
        </p:txBody>
      </p:sp>
    </p:spTree>
    <p:extLst>
      <p:ext uri="{BB962C8B-B14F-4D97-AF65-F5344CB8AC3E}">
        <p14:creationId xmlns:p14="http://schemas.microsoft.com/office/powerpoint/2010/main" xmlns="" val="370584599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6318" y="620688"/>
            <a:ext cx="6400800" cy="4320480"/>
          </a:xfrm>
        </p:spPr>
        <p:txBody>
          <a:bodyPr>
            <a:normAutofit fontScale="92500" lnSpcReduction="10000"/>
          </a:bodyPr>
          <a:lstStyle/>
          <a:p>
            <a:pPr marL="45720" indent="0">
              <a:buNone/>
            </a:pPr>
            <a:r>
              <a:rPr lang="fr-FR" dirty="0" smtClean="0">
                <a:latin typeface="French Script MT" pitchFamily="66" charset="0"/>
              </a:rPr>
              <a:t>Dans </a:t>
            </a:r>
            <a:r>
              <a:rPr lang="fr-FR" dirty="0">
                <a:latin typeface="French Script MT" pitchFamily="66" charset="0"/>
              </a:rPr>
              <a:t>la cuisson de la quiche, l'équivalent de la Flan italienne, est un type de tarte salée de la cuisine française. Principalement préparé avec des œufs et la crème fraîche enveloppé dans une pâte à base de farine qui est cuit au four. La possibilité d'inclure d'autres aliments que vous pouvez faire cuire d'innombrables variations de viande et de légumes (céleri, le poivron rouge, les oignons, les poireaux, échalotes, etc.) </a:t>
            </a:r>
            <a:endParaRPr lang="fr-FR" dirty="0" smtClean="0">
              <a:latin typeface="French Script MT" pitchFamily="66" charset="0"/>
            </a:endParaRPr>
          </a:p>
          <a:p>
            <a:pPr marL="45720" indent="0">
              <a:buNone/>
            </a:pPr>
            <a:r>
              <a:rPr lang="fr-FR" sz="3900" dirty="0" smtClean="0">
                <a:solidFill>
                  <a:schemeClr val="accent5">
                    <a:lumMod val="75000"/>
                  </a:schemeClr>
                </a:solidFill>
                <a:effectLst>
                  <a:outerShdw blurRad="38100" dist="38100" dir="2700000" algn="tl">
                    <a:srgbClr val="000000">
                      <a:alpha val="43137"/>
                    </a:srgbClr>
                  </a:outerShdw>
                </a:effectLst>
                <a:latin typeface="French Script MT" pitchFamily="66" charset="0"/>
              </a:rPr>
              <a:t>Variantes</a:t>
            </a:r>
            <a:endParaRPr lang="fr-FR" sz="3900" dirty="0">
              <a:solidFill>
                <a:schemeClr val="accent5">
                  <a:lumMod val="75000"/>
                </a:schemeClr>
              </a:solidFill>
              <a:effectLst>
                <a:outerShdw blurRad="38100" dist="38100" dir="2700000" algn="tl">
                  <a:srgbClr val="000000">
                    <a:alpha val="43137"/>
                  </a:srgbClr>
                </a:outerShdw>
              </a:effectLst>
              <a:latin typeface="French Script MT" pitchFamily="66" charset="0"/>
            </a:endParaRPr>
          </a:p>
          <a:p>
            <a:pPr marL="45720" indent="0">
              <a:buNone/>
            </a:pPr>
            <a:r>
              <a:rPr lang="fr-FR" dirty="0">
                <a:latin typeface="French Script MT" pitchFamily="66" charset="0"/>
              </a:rPr>
              <a:t>La quiche lorraine (originaire de la région française de Lorraine) est la variété la plus connue de la quiche. Il contient, avec l'</a:t>
            </a:r>
            <a:r>
              <a:rPr lang="fr-FR" dirty="0" err="1">
                <a:latin typeface="French Script MT" pitchFamily="66" charset="0"/>
              </a:rPr>
              <a:t>oeuf</a:t>
            </a:r>
            <a:r>
              <a:rPr lang="fr-FR" dirty="0">
                <a:latin typeface="French Script MT" pitchFamily="66" charset="0"/>
              </a:rPr>
              <a:t> et la crème fraîche, du bacon. Si vous ajoutez le fromage (habituellement la une suisse, car il se marie mieux), et non pas dans la recette originale, nous parlons de quiche vosgienne. Lorsque vous ajoutez l'oignon est appelé quiche alsacienne.</a:t>
            </a:r>
            <a:endParaRPr lang="it-IT" dirty="0">
              <a:latin typeface="French Script MT" pitchFamily="66" charset="0"/>
            </a:endParaRPr>
          </a:p>
        </p:txBody>
      </p:sp>
      <p:sp>
        <p:nvSpPr>
          <p:cNvPr id="8" name="Segnaposto numero diapositiva 7"/>
          <p:cNvSpPr>
            <a:spLocks noGrp="1"/>
          </p:cNvSpPr>
          <p:nvPr>
            <p:ph type="sldNum" sz="quarter" idx="12"/>
          </p:nvPr>
        </p:nvSpPr>
        <p:spPr/>
        <p:txBody>
          <a:bodyPr/>
          <a:lstStyle/>
          <a:p>
            <a:fld id="{57BCC259-F9D1-46DA-9A3C-4C85BC017FB3}" type="slidenum">
              <a:rPr lang="it-IT" smtClean="0"/>
              <a:pPr/>
              <a:t>7</a:t>
            </a:fld>
            <a:endParaRPr lang="it-IT"/>
          </a:p>
        </p:txBody>
      </p:sp>
      <p:sp>
        <p:nvSpPr>
          <p:cNvPr id="4" name="Stella a 5 punte 3"/>
          <p:cNvSpPr/>
          <p:nvPr/>
        </p:nvSpPr>
        <p:spPr>
          <a:xfrm>
            <a:off x="6516216" y="5193196"/>
            <a:ext cx="1296144" cy="1080120"/>
          </a:xfrm>
          <a:prstGeom prst="star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mile 4"/>
          <p:cNvSpPr/>
          <p:nvPr/>
        </p:nvSpPr>
        <p:spPr>
          <a:xfrm>
            <a:off x="1547664" y="4816315"/>
            <a:ext cx="1224136" cy="1368152"/>
          </a:xfrm>
          <a:prstGeom prst="smileyFac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Esplosione 1 5"/>
          <p:cNvSpPr/>
          <p:nvPr/>
        </p:nvSpPr>
        <p:spPr>
          <a:xfrm>
            <a:off x="7164288" y="2204864"/>
            <a:ext cx="1008112" cy="1152128"/>
          </a:xfrm>
          <a:prstGeom prst="irregularSeal1">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aetta 6"/>
          <p:cNvSpPr/>
          <p:nvPr/>
        </p:nvSpPr>
        <p:spPr>
          <a:xfrm>
            <a:off x="753525" y="908720"/>
            <a:ext cx="720080" cy="1296144"/>
          </a:xfrm>
          <a:prstGeom prst="lightningBol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64888573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403648" y="1700808"/>
            <a:ext cx="6400800" cy="4536504"/>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buClr>
                <a:srgbClr val="CC00FF"/>
              </a:buClr>
              <a:buFont typeface="Wingdings" pitchFamily="2" charset="2"/>
              <a:buChar char="v"/>
            </a:pPr>
            <a:r>
              <a:rPr lang="it-IT" dirty="0">
                <a:latin typeface="Monotype Corsiva" pitchFamily="66" charset="0"/>
              </a:rPr>
              <a:t>1 </a:t>
            </a:r>
            <a:r>
              <a:rPr lang="it-IT" dirty="0" err="1">
                <a:latin typeface="Monotype Corsiva" pitchFamily="66" charset="0"/>
              </a:rPr>
              <a:t>pincée</a:t>
            </a:r>
            <a:r>
              <a:rPr lang="it-IT" dirty="0">
                <a:latin typeface="Monotype Corsiva" pitchFamily="66" charset="0"/>
              </a:rPr>
              <a:t> de </a:t>
            </a:r>
            <a:r>
              <a:rPr lang="it-IT" dirty="0" err="1" smtClean="0">
                <a:latin typeface="Monotype Corsiva" pitchFamily="66" charset="0"/>
              </a:rPr>
              <a:t>muscade</a:t>
            </a:r>
            <a:r>
              <a:rPr lang="it-IT" dirty="0" smtClean="0">
                <a:latin typeface="Monotype Corsiva" pitchFamily="66" charset="0"/>
              </a:rPr>
              <a:t>;</a:t>
            </a:r>
          </a:p>
          <a:p>
            <a:pPr>
              <a:buClr>
                <a:srgbClr val="CC00FF"/>
              </a:buClr>
              <a:buFont typeface="Wingdings" pitchFamily="2" charset="2"/>
              <a:buChar char="v"/>
            </a:pPr>
            <a:r>
              <a:rPr lang="it-IT" dirty="0" smtClean="0">
                <a:latin typeface="Monotype Corsiva" pitchFamily="66" charset="0"/>
              </a:rPr>
              <a:t> </a:t>
            </a:r>
            <a:r>
              <a:rPr lang="it-IT" dirty="0">
                <a:latin typeface="Monotype Corsiva" pitchFamily="66" charset="0"/>
              </a:rPr>
              <a:t>1 </a:t>
            </a:r>
            <a:r>
              <a:rPr lang="it-IT" dirty="0" err="1">
                <a:latin typeface="Monotype Corsiva" pitchFamily="66" charset="0"/>
              </a:rPr>
              <a:t>pincée</a:t>
            </a:r>
            <a:r>
              <a:rPr lang="it-IT" dirty="0">
                <a:latin typeface="Monotype Corsiva" pitchFamily="66" charset="0"/>
              </a:rPr>
              <a:t> de </a:t>
            </a:r>
            <a:r>
              <a:rPr lang="it-IT" dirty="0" err="1" smtClean="0">
                <a:latin typeface="Monotype Corsiva" pitchFamily="66" charset="0"/>
              </a:rPr>
              <a:t>poivre</a:t>
            </a:r>
            <a:r>
              <a:rPr lang="it-IT" dirty="0" smtClean="0">
                <a:latin typeface="Monotype Corsiva" pitchFamily="66" charset="0"/>
              </a:rPr>
              <a:t>;</a:t>
            </a:r>
          </a:p>
          <a:p>
            <a:pPr>
              <a:buClr>
                <a:srgbClr val="CC00FF"/>
              </a:buClr>
              <a:buFont typeface="Wingdings" pitchFamily="2" charset="2"/>
              <a:buChar char="v"/>
            </a:pPr>
            <a:r>
              <a:rPr lang="it-IT" dirty="0" smtClean="0">
                <a:latin typeface="Monotype Corsiva" pitchFamily="66" charset="0"/>
              </a:rPr>
              <a:t>1 </a:t>
            </a:r>
            <a:r>
              <a:rPr lang="it-IT" dirty="0" err="1">
                <a:latin typeface="Monotype Corsiva" pitchFamily="66" charset="0"/>
              </a:rPr>
              <a:t>oeuf</a:t>
            </a:r>
            <a:r>
              <a:rPr lang="it-IT" dirty="0">
                <a:latin typeface="Monotype Corsiva" pitchFamily="66" charset="0"/>
              </a:rPr>
              <a:t> plus 3 </a:t>
            </a:r>
            <a:r>
              <a:rPr lang="it-IT" dirty="0" err="1">
                <a:latin typeface="Monotype Corsiva" pitchFamily="66" charset="0"/>
              </a:rPr>
              <a:t>jaunes</a:t>
            </a:r>
            <a:r>
              <a:rPr lang="it-IT" dirty="0">
                <a:latin typeface="Monotype Corsiva" pitchFamily="66" charset="0"/>
              </a:rPr>
              <a:t> d'</a:t>
            </a:r>
            <a:r>
              <a:rPr lang="it-IT" dirty="0" err="1">
                <a:latin typeface="Monotype Corsiva" pitchFamily="66" charset="0"/>
              </a:rPr>
              <a:t>œufs</a:t>
            </a:r>
            <a:r>
              <a:rPr lang="it-IT" dirty="0">
                <a:latin typeface="Monotype Corsiva" pitchFamily="66" charset="0"/>
              </a:rPr>
              <a:t> </a:t>
            </a:r>
            <a:r>
              <a:rPr lang="it-IT" dirty="0" err="1" smtClean="0">
                <a:latin typeface="Monotype Corsiva" pitchFamily="66" charset="0"/>
              </a:rPr>
              <a:t>entiers</a:t>
            </a:r>
            <a:r>
              <a:rPr lang="it-IT" dirty="0" smtClean="0">
                <a:latin typeface="Monotype Corsiva" pitchFamily="66" charset="0"/>
              </a:rPr>
              <a:t>;</a:t>
            </a:r>
          </a:p>
          <a:p>
            <a:pPr>
              <a:buClr>
                <a:srgbClr val="CC00FF"/>
              </a:buClr>
              <a:buFont typeface="Wingdings" pitchFamily="2" charset="2"/>
              <a:buChar char="v"/>
            </a:pPr>
            <a:r>
              <a:rPr lang="it-IT" dirty="0" smtClean="0">
                <a:latin typeface="Monotype Corsiva" pitchFamily="66" charset="0"/>
              </a:rPr>
              <a:t> </a:t>
            </a:r>
            <a:r>
              <a:rPr lang="it-IT" dirty="0" err="1">
                <a:latin typeface="Monotype Corsiva" pitchFamily="66" charset="0"/>
              </a:rPr>
              <a:t>Sel</a:t>
            </a:r>
            <a:r>
              <a:rPr lang="it-IT" dirty="0">
                <a:latin typeface="Monotype Corsiva" pitchFamily="66" charset="0"/>
              </a:rPr>
              <a:t> </a:t>
            </a:r>
            <a:r>
              <a:rPr lang="it-IT" dirty="0" err="1">
                <a:latin typeface="Monotype Corsiva" pitchFamily="66" charset="0"/>
              </a:rPr>
              <a:t>q.s</a:t>
            </a:r>
            <a:r>
              <a:rPr lang="it-IT" dirty="0">
                <a:latin typeface="Monotype Corsiva" pitchFamily="66" charset="0"/>
              </a:rPr>
              <a:t>. </a:t>
            </a:r>
            <a:r>
              <a:rPr lang="it-IT" dirty="0" smtClean="0">
                <a:latin typeface="Monotype Corsiva" pitchFamily="66" charset="0"/>
              </a:rPr>
              <a:t>;</a:t>
            </a:r>
          </a:p>
          <a:p>
            <a:pPr>
              <a:buClr>
                <a:srgbClr val="CC00FF"/>
              </a:buClr>
              <a:buFont typeface="Wingdings" pitchFamily="2" charset="2"/>
              <a:buChar char="v"/>
            </a:pPr>
            <a:r>
              <a:rPr lang="it-IT" dirty="0" err="1" smtClean="0">
                <a:latin typeface="Monotype Corsiva" pitchFamily="66" charset="0"/>
              </a:rPr>
              <a:t>Fromage</a:t>
            </a:r>
            <a:r>
              <a:rPr lang="it-IT" dirty="0" smtClean="0">
                <a:latin typeface="Monotype Corsiva" pitchFamily="66" charset="0"/>
              </a:rPr>
              <a:t> </a:t>
            </a:r>
            <a:r>
              <a:rPr lang="it-IT" dirty="0" err="1">
                <a:latin typeface="Monotype Corsiva" pitchFamily="66" charset="0"/>
              </a:rPr>
              <a:t>gruyère</a:t>
            </a:r>
            <a:r>
              <a:rPr lang="it-IT" dirty="0">
                <a:latin typeface="Monotype Corsiva" pitchFamily="66" charset="0"/>
              </a:rPr>
              <a:t> </a:t>
            </a:r>
            <a:r>
              <a:rPr lang="it-IT" dirty="0" smtClean="0">
                <a:latin typeface="Monotype Corsiva" pitchFamily="66" charset="0"/>
              </a:rPr>
              <a:t>;</a:t>
            </a:r>
            <a:endParaRPr lang="it-IT" dirty="0">
              <a:latin typeface="Monotype Corsiva" pitchFamily="66" charset="0"/>
            </a:endParaRPr>
          </a:p>
          <a:p>
            <a:pPr>
              <a:buClr>
                <a:srgbClr val="CC00FF"/>
              </a:buClr>
              <a:buFont typeface="Wingdings" pitchFamily="2" charset="2"/>
              <a:buChar char="v"/>
            </a:pPr>
            <a:r>
              <a:rPr lang="it-IT" dirty="0" err="1" smtClean="0">
                <a:latin typeface="Monotype Corsiva" pitchFamily="66" charset="0"/>
              </a:rPr>
              <a:t>Râpé</a:t>
            </a:r>
            <a:r>
              <a:rPr lang="it-IT" dirty="0" smtClean="0">
                <a:latin typeface="Monotype Corsiva" pitchFamily="66" charset="0"/>
              </a:rPr>
              <a:t> 150 </a:t>
            </a:r>
            <a:r>
              <a:rPr lang="it-IT" dirty="0">
                <a:latin typeface="Monotype Corsiva" pitchFamily="66" charset="0"/>
              </a:rPr>
              <a:t>g </a:t>
            </a:r>
            <a:r>
              <a:rPr lang="it-IT" dirty="0" smtClean="0">
                <a:latin typeface="Monotype Corsiva" pitchFamily="66" charset="0"/>
              </a:rPr>
              <a:t>;</a:t>
            </a:r>
          </a:p>
          <a:p>
            <a:pPr>
              <a:buClr>
                <a:srgbClr val="CC00FF"/>
              </a:buClr>
              <a:buFont typeface="Wingdings" pitchFamily="2" charset="2"/>
              <a:buChar char="v"/>
            </a:pPr>
            <a:r>
              <a:rPr lang="it-IT" dirty="0" smtClean="0">
                <a:latin typeface="Monotype Corsiva" pitchFamily="66" charset="0"/>
              </a:rPr>
              <a:t>200 ml de </a:t>
            </a:r>
            <a:r>
              <a:rPr lang="it-IT" dirty="0">
                <a:latin typeface="Monotype Corsiva" pitchFamily="66" charset="0"/>
              </a:rPr>
              <a:t>crème </a:t>
            </a:r>
            <a:r>
              <a:rPr lang="it-IT" dirty="0" err="1">
                <a:latin typeface="Monotype Corsiva" pitchFamily="66" charset="0"/>
              </a:rPr>
              <a:t>fraîche</a:t>
            </a:r>
            <a:r>
              <a:rPr lang="it-IT" dirty="0">
                <a:latin typeface="Monotype Corsiva" pitchFamily="66" charset="0"/>
              </a:rPr>
              <a:t> liquide </a:t>
            </a:r>
            <a:r>
              <a:rPr lang="it-IT" dirty="0" smtClean="0">
                <a:latin typeface="Monotype Corsiva" pitchFamily="66" charset="0"/>
              </a:rPr>
              <a:t>;</a:t>
            </a:r>
          </a:p>
          <a:p>
            <a:pPr>
              <a:buClr>
                <a:srgbClr val="CC00FF"/>
              </a:buClr>
              <a:buFont typeface="Wingdings" pitchFamily="2" charset="2"/>
              <a:buChar char="v"/>
            </a:pPr>
            <a:r>
              <a:rPr lang="it-IT" dirty="0" smtClean="0">
                <a:latin typeface="Monotype Corsiva" pitchFamily="66" charset="0"/>
              </a:rPr>
              <a:t>200 gr de bacon;</a:t>
            </a:r>
            <a:endParaRPr lang="it-IT" dirty="0">
              <a:latin typeface="Monotype Corsiva" pitchFamily="66" charset="0"/>
            </a:endParaRPr>
          </a:p>
          <a:p>
            <a:pPr marL="45720" indent="0">
              <a:buClr>
                <a:srgbClr val="CC00FF"/>
              </a:buClr>
              <a:buNone/>
            </a:pPr>
            <a:r>
              <a:rPr lang="it-IT" sz="3300" dirty="0" smtClean="0">
                <a:solidFill>
                  <a:schemeClr val="tx2">
                    <a:lumMod val="60000"/>
                    <a:lumOff val="40000"/>
                  </a:schemeClr>
                </a:solidFill>
                <a:latin typeface="Castellar" pitchFamily="18" charset="0"/>
              </a:rPr>
              <a:t>Pour </a:t>
            </a:r>
            <a:r>
              <a:rPr lang="it-IT" sz="3300" dirty="0">
                <a:solidFill>
                  <a:schemeClr val="tx2">
                    <a:lumMod val="60000"/>
                    <a:lumOff val="40000"/>
                  </a:schemeClr>
                </a:solidFill>
                <a:latin typeface="Castellar" pitchFamily="18" charset="0"/>
              </a:rPr>
              <a:t>la </a:t>
            </a:r>
            <a:r>
              <a:rPr lang="it-IT" sz="3300" dirty="0" err="1" smtClean="0">
                <a:solidFill>
                  <a:schemeClr val="tx2">
                    <a:lumMod val="60000"/>
                    <a:lumOff val="40000"/>
                  </a:schemeClr>
                </a:solidFill>
                <a:latin typeface="Castellar" pitchFamily="18" charset="0"/>
              </a:rPr>
              <a:t>brisè</a:t>
            </a:r>
            <a:endParaRPr lang="it-IT" sz="3300" dirty="0" smtClean="0">
              <a:solidFill>
                <a:schemeClr val="tx2">
                  <a:lumMod val="60000"/>
                  <a:lumOff val="40000"/>
                </a:schemeClr>
              </a:solidFill>
              <a:latin typeface="Castellar" pitchFamily="18" charset="0"/>
            </a:endParaRPr>
          </a:p>
          <a:p>
            <a:pPr>
              <a:buClr>
                <a:srgbClr val="CC00FF"/>
              </a:buClr>
              <a:buFont typeface="Wingdings" pitchFamily="2" charset="2"/>
              <a:buChar char="v"/>
            </a:pPr>
            <a:r>
              <a:rPr lang="it-IT" dirty="0" smtClean="0">
                <a:latin typeface="Monotype Corsiva" pitchFamily="66" charset="0"/>
                <a:ea typeface="Ebrima" pitchFamily="2" charset="0"/>
                <a:cs typeface="Ebrima" pitchFamily="2" charset="0"/>
              </a:rPr>
              <a:t>200 gr de farina </a:t>
            </a:r>
            <a:r>
              <a:rPr lang="it-IT" dirty="0">
                <a:latin typeface="Monotype Corsiva" pitchFamily="66" charset="0"/>
                <a:ea typeface="Ebrima" pitchFamily="2" charset="0"/>
                <a:cs typeface="Ebrima" pitchFamily="2" charset="0"/>
              </a:rPr>
              <a:t>de </a:t>
            </a:r>
            <a:r>
              <a:rPr lang="it-IT" dirty="0" err="1">
                <a:latin typeface="Monotype Corsiva" pitchFamily="66" charset="0"/>
                <a:ea typeface="Ebrima" pitchFamily="2" charset="0"/>
                <a:cs typeface="Ebrima" pitchFamily="2" charset="0"/>
              </a:rPr>
              <a:t>pâte</a:t>
            </a:r>
            <a:r>
              <a:rPr lang="it-IT" dirty="0">
                <a:latin typeface="Monotype Corsiva" pitchFamily="66" charset="0"/>
                <a:ea typeface="Ebrima" pitchFamily="2" charset="0"/>
                <a:cs typeface="Ebrima" pitchFamily="2" charset="0"/>
              </a:rPr>
              <a:t> </a:t>
            </a:r>
            <a:r>
              <a:rPr lang="it-IT" dirty="0" smtClean="0">
                <a:latin typeface="Monotype Corsiva" pitchFamily="66" charset="0"/>
                <a:ea typeface="Ebrima" pitchFamily="2" charset="0"/>
                <a:cs typeface="Ebrima" pitchFamily="2" charset="0"/>
              </a:rPr>
              <a:t>00;</a:t>
            </a:r>
          </a:p>
          <a:p>
            <a:pPr>
              <a:buClr>
                <a:srgbClr val="CC00FF"/>
              </a:buClr>
              <a:buFont typeface="Wingdings" pitchFamily="2" charset="2"/>
              <a:buChar char="v"/>
            </a:pPr>
            <a:r>
              <a:rPr lang="it-IT" dirty="0" smtClean="0">
                <a:latin typeface="Monotype Corsiva" pitchFamily="66" charset="0"/>
              </a:rPr>
              <a:t>100 </a:t>
            </a:r>
            <a:r>
              <a:rPr lang="it-IT" dirty="0">
                <a:latin typeface="Monotype Corsiva" pitchFamily="66" charset="0"/>
              </a:rPr>
              <a:t>g </a:t>
            </a:r>
            <a:r>
              <a:rPr lang="it-IT" dirty="0" smtClean="0">
                <a:latin typeface="Monotype Corsiva" pitchFamily="66" charset="0"/>
              </a:rPr>
              <a:t>de </a:t>
            </a:r>
            <a:r>
              <a:rPr lang="it-IT" dirty="0" err="1" smtClean="0">
                <a:latin typeface="Monotype Corsiva" pitchFamily="66" charset="0"/>
              </a:rPr>
              <a:t>beurre</a:t>
            </a:r>
            <a:r>
              <a:rPr lang="it-IT" dirty="0" smtClean="0">
                <a:latin typeface="Monotype Corsiva" pitchFamily="66" charset="0"/>
              </a:rPr>
              <a:t>;</a:t>
            </a:r>
          </a:p>
          <a:p>
            <a:pPr>
              <a:buClr>
                <a:srgbClr val="CC00FF"/>
              </a:buClr>
              <a:buFont typeface="Wingdings" pitchFamily="2" charset="2"/>
              <a:buChar char="v"/>
            </a:pPr>
            <a:r>
              <a:rPr lang="it-IT" dirty="0" smtClean="0">
                <a:latin typeface="Monotype Corsiva" pitchFamily="66" charset="0"/>
              </a:rPr>
              <a:t> </a:t>
            </a:r>
            <a:r>
              <a:rPr lang="it-IT" dirty="0">
                <a:latin typeface="Monotype Corsiva" pitchFamily="66" charset="0"/>
              </a:rPr>
              <a:t>70 ml </a:t>
            </a:r>
            <a:r>
              <a:rPr lang="it-IT" dirty="0" smtClean="0">
                <a:latin typeface="Monotype Corsiva" pitchFamily="66" charset="0"/>
              </a:rPr>
              <a:t>de eau ;</a:t>
            </a:r>
          </a:p>
          <a:p>
            <a:pPr>
              <a:buClr>
                <a:srgbClr val="CC00FF"/>
              </a:buClr>
              <a:buFont typeface="Wingdings" pitchFamily="2" charset="2"/>
              <a:buChar char="v"/>
            </a:pPr>
            <a:r>
              <a:rPr lang="it-IT" dirty="0" err="1" smtClean="0">
                <a:latin typeface="Monotype Corsiva" pitchFamily="66" charset="0"/>
              </a:rPr>
              <a:t>sel</a:t>
            </a:r>
            <a:r>
              <a:rPr lang="it-IT" dirty="0" smtClean="0">
                <a:latin typeface="Monotype Corsiva" pitchFamily="66" charset="0"/>
              </a:rPr>
              <a:t> </a:t>
            </a:r>
            <a:r>
              <a:rPr lang="it-IT" dirty="0" err="1">
                <a:latin typeface="Monotype Corsiva" pitchFamily="66" charset="0"/>
              </a:rPr>
              <a:t>q.s</a:t>
            </a:r>
            <a:r>
              <a:rPr lang="it-IT" dirty="0">
                <a:latin typeface="Monotype Corsiva" pitchFamily="66" charset="0"/>
              </a:rPr>
              <a:t>.</a:t>
            </a:r>
          </a:p>
        </p:txBody>
      </p:sp>
      <p:sp>
        <p:nvSpPr>
          <p:cNvPr id="2" name="Segnaposto numero diapositiva 1"/>
          <p:cNvSpPr>
            <a:spLocks noGrp="1"/>
          </p:cNvSpPr>
          <p:nvPr>
            <p:ph type="sldNum" sz="quarter" idx="12"/>
          </p:nvPr>
        </p:nvSpPr>
        <p:spPr/>
        <p:txBody>
          <a:bodyPr/>
          <a:lstStyle/>
          <a:p>
            <a:fld id="{57BCC259-F9D1-46DA-9A3C-4C85BC017FB3}" type="slidenum">
              <a:rPr lang="it-IT" smtClean="0"/>
              <a:pPr/>
              <a:t>8</a:t>
            </a:fld>
            <a:endParaRPr lang="it-IT"/>
          </a:p>
        </p:txBody>
      </p:sp>
      <p:pic>
        <p:nvPicPr>
          <p:cNvPr id="6" name="Immagin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16383" y="2060848"/>
            <a:ext cx="1215857" cy="1013214"/>
          </a:xfrm>
          <a:prstGeom prst="rect">
            <a:avLst/>
          </a:prstGeom>
          <a:ln>
            <a:noFill/>
          </a:ln>
          <a:effectLst>
            <a:softEdge rad="112500"/>
          </a:effectLst>
          <a:scene3d>
            <a:camera prst="orthographicFront"/>
            <a:lightRig rig="threePt" dir="t"/>
          </a:scene3d>
          <a:sp3d>
            <a:bevelT w="101600" prst="riblet"/>
          </a:sp3d>
        </p:spPr>
      </p:pic>
      <p:pic>
        <p:nvPicPr>
          <p:cNvPr id="7" name="Immagin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14681" y="4221088"/>
            <a:ext cx="1423988" cy="947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ttangolo 7"/>
          <p:cNvSpPr/>
          <p:nvPr/>
        </p:nvSpPr>
        <p:spPr>
          <a:xfrm>
            <a:off x="2410220" y="332656"/>
            <a:ext cx="414728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Ingrédients</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65672971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egnaposto contenuto 8"/>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55333" y="1400002"/>
            <a:ext cx="7033340" cy="4405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egnaposto numero diapositiva 1"/>
          <p:cNvSpPr>
            <a:spLocks noGrp="1"/>
          </p:cNvSpPr>
          <p:nvPr>
            <p:ph type="sldNum" sz="quarter" idx="12"/>
          </p:nvPr>
        </p:nvSpPr>
        <p:spPr/>
        <p:txBody>
          <a:bodyPr/>
          <a:lstStyle/>
          <a:p>
            <a:fld id="{57BCC259-F9D1-46DA-9A3C-4C85BC017FB3}" type="slidenum">
              <a:rPr lang="it-IT" smtClean="0"/>
              <a:pPr/>
              <a:t>9</a:t>
            </a:fld>
            <a:endParaRPr lang="it-IT"/>
          </a:p>
        </p:txBody>
      </p:sp>
      <p:sp>
        <p:nvSpPr>
          <p:cNvPr id="6" name="Rettangolo 5"/>
          <p:cNvSpPr/>
          <p:nvPr/>
        </p:nvSpPr>
        <p:spPr>
          <a:xfrm>
            <a:off x="2239473" y="476672"/>
            <a:ext cx="4665060" cy="923330"/>
          </a:xfrm>
          <a:prstGeom prst="rect">
            <a:avLst/>
          </a:prstGeom>
          <a:noFill/>
        </p:spPr>
        <p:txBody>
          <a:bodyPr wrap="none" lIns="91440" tIns="45720" rIns="91440" bIns="45720">
            <a:spAutoFit/>
          </a:bodyPr>
          <a:lstStyle/>
          <a:p>
            <a:pPr algn="ctr"/>
            <a:r>
              <a:rPr lang="it-IT"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La Ratatouille</a:t>
            </a:r>
            <a:endParaRPr lang="it-IT"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xmlns="" val="24959437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tina da disegno">
  <a:themeElements>
    <a:clrScheme name="Puntina da disegno">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tina da disegno">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tina da disegno">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273</TotalTime>
  <Words>1946</Words>
  <Application>Microsoft Office PowerPoint</Application>
  <PresentationFormat>Presentazione su schermo (4:3)</PresentationFormat>
  <Paragraphs>148</Paragraphs>
  <Slides>19</Slides>
  <Notes>19</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Puntina da disegno</vt:lpstr>
      <vt:lpstr>La france</vt:lpstr>
      <vt:lpstr>Diapositiva 2</vt:lpstr>
      <vt:lpstr>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Realizzato da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france</dc:title>
  <dc:creator>NoteBook</dc:creator>
  <cp:lastModifiedBy>User</cp:lastModifiedBy>
  <cp:revision>26</cp:revision>
  <dcterms:created xsi:type="dcterms:W3CDTF">2016-05-04T13:16:09Z</dcterms:created>
  <dcterms:modified xsi:type="dcterms:W3CDTF">2007-12-31T23:08:53Z</dcterms:modified>
</cp:coreProperties>
</file>