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32" autoAdjust="0"/>
    <p:restoredTop sz="94660"/>
  </p:normalViewPr>
  <p:slideViewPr>
    <p:cSldViewPr>
      <p:cViewPr varScale="1">
        <p:scale>
          <a:sx n="42" d="100"/>
          <a:sy n="42" d="100"/>
        </p:scale>
        <p:origin x="123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Tito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egnaposto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7BF90-C0A6-4F4E-B44E-3DC35E2056D2}" type="datetimeFigureOut">
              <a:rPr lang="it-IT" smtClean="0"/>
              <a:pPr/>
              <a:t>09/05/2016</a:t>
            </a:fld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7FFCBA-FF59-490B-B760-EC46ACA528A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7BF90-C0A6-4F4E-B44E-3DC35E2056D2}" type="datetimeFigureOut">
              <a:rPr lang="it-IT" smtClean="0"/>
              <a:pPr/>
              <a:t>09/05/2016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FCBA-FF59-490B-B760-EC46ACA528A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7BF90-C0A6-4F4E-B44E-3DC35E2056D2}" type="datetimeFigureOut">
              <a:rPr lang="it-IT" smtClean="0"/>
              <a:pPr/>
              <a:t>09/05/2016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FCBA-FF59-490B-B760-EC46ACA528A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E27BF90-C0A6-4F4E-B44E-3DC35E2056D2}" type="datetimeFigureOut">
              <a:rPr lang="it-IT" smtClean="0"/>
              <a:pPr/>
              <a:t>09/05/2016</a:t>
            </a:fld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17FFCBA-FF59-490B-B760-EC46ACA528A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7BF90-C0A6-4F4E-B44E-3DC35E2056D2}" type="datetimeFigureOut">
              <a:rPr lang="it-IT" smtClean="0"/>
              <a:pPr/>
              <a:t>09/05/2016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FCBA-FF59-490B-B760-EC46ACA528A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7BF90-C0A6-4F4E-B44E-3DC35E2056D2}" type="datetimeFigureOut">
              <a:rPr lang="it-IT" smtClean="0"/>
              <a:pPr/>
              <a:t>09/05/2016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FCBA-FF59-490B-B760-EC46ACA528A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FCBA-FF59-490B-B760-EC46ACA528A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7BF90-C0A6-4F4E-B44E-3DC35E2056D2}" type="datetimeFigureOut">
              <a:rPr lang="it-IT" smtClean="0"/>
              <a:pPr/>
              <a:t>09/05/2016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2" name="Segnaposto contenut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4" name="Segnaposto contenut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10" name="Connettore 1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7BF90-C0A6-4F4E-B44E-3DC35E2056D2}" type="datetimeFigureOut">
              <a:rPr lang="it-IT" smtClean="0"/>
              <a:pPr/>
              <a:t>09/05/2016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FCBA-FF59-490B-B760-EC46ACA528A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7BF90-C0A6-4F4E-B44E-3DC35E2056D2}" type="datetimeFigureOut">
              <a:rPr lang="it-IT" smtClean="0"/>
              <a:pPr/>
              <a:t>09/05/2016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FCBA-FF59-490B-B760-EC46ACA528A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egnaposto contenut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1" name="Tito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E27BF90-C0A6-4F4E-B44E-3DC35E2056D2}" type="datetimeFigureOut">
              <a:rPr lang="it-IT" smtClean="0"/>
              <a:pPr/>
              <a:t>09/05/2016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17FFCBA-FF59-490B-B760-EC46ACA528A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7BF90-C0A6-4F4E-B44E-3DC35E2056D2}" type="datetimeFigureOut">
              <a:rPr lang="it-IT" smtClean="0"/>
              <a:pPr/>
              <a:t>09/05/2016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7FFCBA-FF59-490B-B760-EC46ACA528A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E27BF90-C0A6-4F4E-B44E-3DC35E2056D2}" type="datetimeFigureOut">
              <a:rPr lang="it-IT" smtClean="0"/>
              <a:pPr/>
              <a:t>09/05/2016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17FFCBA-FF59-490B-B760-EC46ACA528A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1556792"/>
            <a:ext cx="8305800" cy="1981200"/>
          </a:xfrm>
        </p:spPr>
        <p:txBody>
          <a:bodyPr/>
          <a:lstStyle/>
          <a:p>
            <a:r>
              <a:rPr lang="it-IT" dirty="0" smtClean="0">
                <a:solidFill>
                  <a:schemeClr val="accent5">
                    <a:lumMod val="75000"/>
                  </a:schemeClr>
                </a:solidFill>
                <a:latin typeface="Ravie" pitchFamily="82" charset="0"/>
              </a:rPr>
              <a:t>La </a:t>
            </a:r>
            <a:r>
              <a:rPr lang="it-IT" dirty="0" err="1" smtClean="0">
                <a:solidFill>
                  <a:schemeClr val="accent5">
                    <a:lumMod val="75000"/>
                  </a:schemeClr>
                </a:solidFill>
                <a:latin typeface="Ravie" pitchFamily="82" charset="0"/>
              </a:rPr>
              <a:t>cousine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it-IT" dirty="0" err="1" smtClean="0">
                <a:solidFill>
                  <a:schemeClr val="accent5">
                    <a:lumMod val="75000"/>
                  </a:schemeClr>
                </a:solidFill>
                <a:latin typeface="Ravie" pitchFamily="82" charset="0"/>
              </a:rPr>
              <a:t>française</a:t>
            </a:r>
            <a:endParaRPr lang="it-IT" dirty="0">
              <a:solidFill>
                <a:schemeClr val="accent5">
                  <a:lumMod val="75000"/>
                </a:schemeClr>
              </a:solidFill>
              <a:latin typeface="Ravie" pitchFamily="82" charset="0"/>
            </a:endParaRPr>
          </a:p>
        </p:txBody>
      </p:sp>
      <p:pic>
        <p:nvPicPr>
          <p:cNvPr id="4" name="Immagine 3" descr="francia.jpg"/>
          <p:cNvPicPr>
            <a:picLocks noChangeAspect="1"/>
          </p:cNvPicPr>
          <p:nvPr/>
        </p:nvPicPr>
        <p:blipFill>
          <a:blip r:embed="rId2" cstate="print"/>
          <a:srcRect r="105" b="5979"/>
          <a:stretch>
            <a:fillRect/>
          </a:stretch>
        </p:blipFill>
        <p:spPr>
          <a:xfrm>
            <a:off x="2843808" y="3861048"/>
            <a:ext cx="3960440" cy="2404432"/>
          </a:xfrm>
          <a:prstGeom prst="rect">
            <a:avLst/>
          </a:prstGeom>
          <a:ln w="38100" cap="sq">
            <a:solidFill>
              <a:schemeClr val="bg2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La forme classique de la baguette est de 5 ou 6 cm de large et de 3 ou 4 cm de hauteur, long d'environ 65 centimètres et d'un poids d'environ 250 grammes.</a:t>
            </a:r>
          </a:p>
          <a:p>
            <a:pPr>
              <a:buNone/>
            </a:pP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     Les baguettes plus courtes sont souvent utilisés pour faire des sandwichs, ou sont coupés en tranches et servir avec du fromage frais ou </a:t>
            </a:r>
            <a:r>
              <a:rPr lang="fr-FR" dirty="0" err="1" smtClean="0">
                <a:solidFill>
                  <a:schemeClr val="accent5">
                    <a:lumMod val="75000"/>
                  </a:schemeClr>
                </a:solidFill>
              </a:rPr>
              <a:t>paté</a:t>
            </a:r>
            <a:endParaRPr lang="it-IT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La baghette </a:t>
            </a:r>
            <a:endParaRPr lang="it-IT" dirty="0">
              <a:solidFill>
                <a:schemeClr val="bg2">
                  <a:lumMod val="50000"/>
                </a:schemeClr>
              </a:solidFill>
              <a:latin typeface="Lucida Calligraphy" pitchFamily="66" charset="0"/>
            </a:endParaRPr>
          </a:p>
        </p:txBody>
      </p:sp>
      <p:pic>
        <p:nvPicPr>
          <p:cNvPr id="2050" name="Picture 2" descr="Baguettes - stonesou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717032"/>
            <a:ext cx="1751459" cy="2631590"/>
          </a:xfrm>
          <a:prstGeom prst="rect">
            <a:avLst/>
          </a:prstGeom>
          <a:ln w="38100" cap="sq">
            <a:solidFill>
              <a:schemeClr val="accent5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La baguette est un descendant de pain développé à Vienne au milieu du XIXe siècle, quand ils ont commencé à utiliser les fours à vapeur, qui a favorisé la formation d'une croûte croustillante et rainures obliques qui se dressent encore aujourd'hui baguette. La forme a été adoptée en France en Octobre 1920, une loi interdit aux boulangers de travailler avant quatre, ce qui rend impossible de faire cuire les pains ronds traditionnels à temps pour le petit-déjeuner à la clientèle: la baguette a résolu le problème, car il peut être préparé et cuit beaucoup plus courte</a:t>
            </a:r>
            <a:endParaRPr lang="it-IT" baseline="300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Histoire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  <a:latin typeface="Lucida Calligraphy" pitchFamily="66" charset="0"/>
              </a:rPr>
              <a:t>  </a:t>
            </a:r>
            <a:endParaRPr lang="it-IT" dirty="0">
              <a:solidFill>
                <a:schemeClr val="accent5">
                  <a:lumMod val="75000"/>
                </a:schemeClr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72000"/>
          </a:xfrm>
        </p:spPr>
        <p:txBody>
          <a:bodyPr numCol="1"/>
          <a:lstStyle/>
          <a:p>
            <a:pPr fontAlgn="ctr"/>
            <a:endParaRPr lang="fr-FR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   1000 g de farine</a:t>
            </a:r>
            <a:b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1 l d'eau</a:t>
            </a:r>
            <a:b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1 g de levure</a:t>
            </a:r>
            <a:b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temps de montée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14 - 16 heures à une température comprise entre 16 et 18 ° C</a:t>
            </a:r>
          </a:p>
          <a:p>
            <a:pPr>
              <a:buNone/>
            </a:pPr>
            <a:endParaRPr lang="it-IT" dirty="0">
              <a:solidFill>
                <a:srgbClr val="0000FF"/>
              </a:solid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219200"/>
          </a:xfrm>
        </p:spPr>
        <p:txBody>
          <a:bodyPr/>
          <a:lstStyle/>
          <a:p>
            <a:r>
              <a:rPr lang="it-IT" dirty="0" err="1" smtClean="0">
                <a:solidFill>
                  <a:schemeClr val="bg2">
                    <a:lumMod val="50000"/>
                  </a:schemeClr>
                </a:solidFill>
              </a:rPr>
              <a:t>Ingredients</a:t>
            </a:r>
            <a:endParaRPr lang="it-IT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frances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1556792"/>
            <a:ext cx="4413448" cy="4413448"/>
          </a:xfrm>
        </p:spPr>
      </p:pic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5">
                    <a:lumMod val="75000"/>
                  </a:schemeClr>
                </a:solidFill>
              </a:rPr>
              <a:t>Nocera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 Domenica</a:t>
            </a:r>
          </a:p>
          <a:p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 Arconti Sara </a:t>
            </a:r>
          </a:p>
          <a:p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 Neri Giovanni Maria</a:t>
            </a:r>
          </a:p>
          <a:p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 Branca Salvatore Gabriele</a:t>
            </a:r>
          </a:p>
          <a:p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5">
                    <a:lumMod val="75000"/>
                  </a:schemeClr>
                </a:solidFill>
              </a:rPr>
              <a:t>Maisano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 Giovanni</a:t>
            </a:r>
          </a:p>
          <a:p>
            <a:r>
              <a:rPr lang="it-IT" dirty="0" err="1" smtClean="0">
                <a:solidFill>
                  <a:schemeClr val="accent5">
                    <a:lumMod val="75000"/>
                  </a:schemeClr>
                </a:solidFill>
              </a:rPr>
              <a:t>Echibiki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 Alex </a:t>
            </a:r>
            <a:r>
              <a:rPr lang="it-IT" dirty="0" err="1" smtClean="0">
                <a:solidFill>
                  <a:schemeClr val="accent5">
                    <a:lumMod val="75000"/>
                  </a:schemeClr>
                </a:solidFill>
              </a:rPr>
              <a:t>Bilal</a:t>
            </a:r>
            <a:endParaRPr lang="it-IT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404392"/>
          </a:xfrm>
          <a:noFill/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it-IT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it-IT" sz="31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it-IT" sz="31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fr-FR" sz="3100" dirty="0" smtClean="0">
                <a:solidFill>
                  <a:schemeClr val="bg2">
                    <a:lumMod val="50000"/>
                  </a:schemeClr>
                </a:solidFill>
              </a:rPr>
              <a:t> Ce travail a été réalisé par les élèves de la classe 2b de l'institut dont </a:t>
            </a:r>
            <a:r>
              <a:rPr lang="fr-FR" sz="3100" dirty="0" err="1" smtClean="0">
                <a:solidFill>
                  <a:schemeClr val="bg2">
                    <a:lumMod val="50000"/>
                  </a:schemeClr>
                </a:solidFill>
              </a:rPr>
              <a:t>Bova</a:t>
            </a:r>
            <a:r>
              <a:rPr lang="fr-FR" sz="3100" dirty="0" smtClean="0">
                <a:solidFill>
                  <a:schemeClr val="bg2">
                    <a:lumMod val="50000"/>
                  </a:schemeClr>
                </a:solidFill>
              </a:rPr>
              <a:t> marina Mgr </a:t>
            </a:r>
            <a:r>
              <a:rPr lang="fr-FR" sz="3100" dirty="0" err="1" smtClean="0">
                <a:solidFill>
                  <a:schemeClr val="bg2">
                    <a:lumMod val="50000"/>
                  </a:schemeClr>
                </a:solidFill>
              </a:rPr>
              <a:t>Dalmazio</a:t>
            </a:r>
            <a:r>
              <a:rPr lang="fr-FR" sz="3100" dirty="0" smtClean="0">
                <a:solidFill>
                  <a:schemeClr val="bg2">
                    <a:lumMod val="50000"/>
                  </a:schemeClr>
                </a:solidFill>
              </a:rPr>
              <a:t> D'Andrea</a:t>
            </a:r>
            <a:endParaRPr lang="it-IT" sz="31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000" dirty="0" smtClean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fr-FR" sz="2000" dirty="0" smtClean="0">
                <a:solidFill>
                  <a:schemeClr val="tx2">
                    <a:lumMod val="10000"/>
                  </a:schemeClr>
                </a:solidFill>
              </a:rPr>
            </a:br>
            <a:endParaRPr lang="fr-FR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fr-FR" sz="2000" dirty="0" smtClean="0">
                <a:solidFill>
                  <a:schemeClr val="accent5">
                    <a:lumMod val="75000"/>
                  </a:schemeClr>
                </a:solidFill>
              </a:rPr>
              <a:t>    La quiche lorraine est un gâteau</a:t>
            </a:r>
            <a:br>
              <a:rPr lang="fr-FR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sz="2000" dirty="0" smtClean="0">
                <a:solidFill>
                  <a:schemeClr val="accent5">
                    <a:lumMod val="75000"/>
                  </a:schemeClr>
                </a:solidFill>
              </a:rPr>
              <a:t> salée célèbre dans le</a:t>
            </a:r>
            <a:br>
              <a:rPr lang="fr-FR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sz="2000" dirty="0" smtClean="0">
                <a:solidFill>
                  <a:schemeClr val="accent5">
                    <a:lumMod val="75000"/>
                  </a:schemeClr>
                </a:solidFill>
              </a:rPr>
              <a:t>monde. Bien que le nom est</a:t>
            </a:r>
          </a:p>
          <a:p>
            <a:pPr>
              <a:buNone/>
            </a:pPr>
            <a:r>
              <a:rPr lang="fr-FR" sz="2000" dirty="0" smtClean="0">
                <a:solidFill>
                  <a:schemeClr val="accent5">
                    <a:lumMod val="75000"/>
                  </a:schemeClr>
                </a:solidFill>
              </a:rPr>
              <a:t>    D'origine allemande est un plat</a:t>
            </a:r>
            <a:br>
              <a:rPr lang="fr-FR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sz="2000" dirty="0" smtClean="0">
                <a:solidFill>
                  <a:schemeClr val="accent5">
                    <a:lumMod val="75000"/>
                  </a:schemeClr>
                </a:solidFill>
              </a:rPr>
              <a:t>typique de la Lorraine.</a:t>
            </a:r>
            <a:br>
              <a:rPr lang="fr-FR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sz="2000" dirty="0" smtClean="0">
                <a:solidFill>
                  <a:schemeClr val="accent5">
                    <a:lumMod val="75000"/>
                  </a:schemeClr>
                </a:solidFill>
              </a:rPr>
              <a:t>C 'est une tarte</a:t>
            </a:r>
            <a:br>
              <a:rPr lang="fr-FR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sz="2000" dirty="0" smtClean="0">
                <a:solidFill>
                  <a:schemeClr val="accent5">
                    <a:lumMod val="75000"/>
                  </a:schemeClr>
                </a:solidFill>
              </a:rPr>
              <a:t>garnie avec des </a:t>
            </a:r>
            <a:r>
              <a:rPr lang="fr-FR" sz="2000" dirty="0" err="1" smtClean="0">
                <a:solidFill>
                  <a:schemeClr val="accent5">
                    <a:lumMod val="75000"/>
                  </a:schemeClr>
                </a:solidFill>
              </a:rPr>
              <a:t>oeufs</a:t>
            </a:r>
            <a:r>
              <a:rPr lang="fr-FR" sz="20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fr-FR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sz="2000" dirty="0" smtClean="0">
                <a:solidFill>
                  <a:schemeClr val="accent5">
                    <a:lumMod val="75000"/>
                  </a:schemeClr>
                </a:solidFill>
              </a:rPr>
              <a:t>comme apéritif ou ont</a:t>
            </a:r>
            <a:br>
              <a:rPr lang="fr-FR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sz="2000" dirty="0" smtClean="0">
                <a:solidFill>
                  <a:schemeClr val="accent5">
                    <a:lumMod val="75000"/>
                  </a:schemeClr>
                </a:solidFill>
              </a:rPr>
              <a:t>partie d'un buffet</a:t>
            </a:r>
          </a:p>
          <a:p>
            <a:pPr>
              <a:buNone/>
            </a:pPr>
            <a:endParaRPr lang="it-IT" sz="2000" dirty="0">
              <a:solidFill>
                <a:srgbClr val="0000FF"/>
              </a:solidFill>
              <a:latin typeface="Lucida Handwriting" pitchFamily="66" charset="0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400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La quiche </a:t>
            </a:r>
            <a:r>
              <a:rPr lang="it-IT" sz="4400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Lorraine</a:t>
            </a:r>
            <a:endParaRPr lang="it-IT" sz="4400" dirty="0">
              <a:solidFill>
                <a:schemeClr val="bg2">
                  <a:lumMod val="50000"/>
                </a:schemeClr>
              </a:solidFill>
              <a:latin typeface="Lucida Calligraphy" pitchFamily="66" charset="0"/>
            </a:endParaRPr>
          </a:p>
        </p:txBody>
      </p:sp>
      <p:pic>
        <p:nvPicPr>
          <p:cNvPr id="2050" name="Picture 2" descr="http://finedininglovers-it.cdn.crosscast-system.com/BlogPost/l_3214_quiche-lorraine-ricetta-origina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204864"/>
            <a:ext cx="4089790" cy="2376264"/>
          </a:xfrm>
          <a:prstGeom prst="rect">
            <a:avLst/>
          </a:prstGeom>
          <a:ln w="38100" cap="sq">
            <a:solidFill>
              <a:schemeClr val="accent5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4784"/>
            <a:ext cx="8686800" cy="47853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2000" dirty="0" smtClean="0">
                <a:solidFill>
                  <a:schemeClr val="accent5">
                    <a:lumMod val="75000"/>
                  </a:schemeClr>
                </a:solidFill>
              </a:rPr>
              <a:t>    400 g de </a:t>
            </a:r>
            <a:r>
              <a:rPr lang="it-IT" sz="2000" dirty="0" err="1" smtClean="0">
                <a:solidFill>
                  <a:schemeClr val="accent5">
                    <a:lumMod val="75000"/>
                  </a:schemeClr>
                </a:solidFill>
              </a:rPr>
              <a:t>pâte</a:t>
            </a:r>
            <a:r>
              <a:rPr lang="it-IT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2000" dirty="0" err="1" smtClean="0">
                <a:solidFill>
                  <a:schemeClr val="accent5">
                    <a:lumMod val="75000"/>
                  </a:schemeClr>
                </a:solidFill>
              </a:rPr>
              <a:t>brisée</a:t>
            </a:r>
            <a:r>
              <a:rPr lang="it-IT" sz="2000" dirty="0" smtClean="0">
                <a:solidFill>
                  <a:schemeClr val="accent5">
                    <a:lumMod val="75000"/>
                  </a:schemeClr>
                </a:solidFill>
              </a:rPr>
              <a:t> </a:t>
            </a:r>
            <a:br>
              <a:rPr lang="it-IT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it-IT" sz="2000" dirty="0" smtClean="0">
                <a:solidFill>
                  <a:schemeClr val="accent5">
                    <a:lumMod val="75000"/>
                  </a:schemeClr>
                </a:solidFill>
              </a:rPr>
              <a:t>150 g de </a:t>
            </a:r>
            <a:r>
              <a:rPr lang="it-IT" sz="2000" dirty="0" err="1" smtClean="0">
                <a:solidFill>
                  <a:schemeClr val="accent5">
                    <a:lumMod val="75000"/>
                  </a:schemeClr>
                </a:solidFill>
              </a:rPr>
              <a:t>lard</a:t>
            </a:r>
            <a:r>
              <a:rPr lang="it-IT" sz="2000" dirty="0" smtClean="0">
                <a:solidFill>
                  <a:schemeClr val="accent5">
                    <a:lumMod val="75000"/>
                  </a:schemeClr>
                </a:solidFill>
              </a:rPr>
              <a:t> fumé coupé en </a:t>
            </a:r>
            <a:r>
              <a:rPr lang="it-IT" sz="2000" dirty="0" err="1" smtClean="0">
                <a:solidFill>
                  <a:schemeClr val="accent5">
                    <a:lumMod val="75000"/>
                  </a:schemeClr>
                </a:solidFill>
              </a:rPr>
              <a:t>lardons</a:t>
            </a:r>
            <a:r>
              <a:rPr lang="it-IT" sz="2000" dirty="0" smtClean="0">
                <a:solidFill>
                  <a:schemeClr val="accent5">
                    <a:lumMod val="75000"/>
                  </a:schemeClr>
                </a:solidFill>
              </a:rPr>
              <a:t> </a:t>
            </a:r>
            <a:br>
              <a:rPr lang="it-IT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it-IT" sz="2000" dirty="0" smtClean="0">
                <a:solidFill>
                  <a:schemeClr val="accent5">
                    <a:lumMod val="75000"/>
                  </a:schemeClr>
                </a:solidFill>
              </a:rPr>
              <a:t>100 g de </a:t>
            </a:r>
            <a:r>
              <a:rPr lang="it-IT" sz="2000" dirty="0" err="1" smtClean="0">
                <a:solidFill>
                  <a:schemeClr val="accent5">
                    <a:lumMod val="75000"/>
                  </a:schemeClr>
                </a:solidFill>
              </a:rPr>
              <a:t>talon</a:t>
            </a:r>
            <a:r>
              <a:rPr lang="it-IT" sz="2000" dirty="0" smtClean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it-IT" sz="2000" dirty="0" err="1" smtClean="0">
                <a:solidFill>
                  <a:schemeClr val="accent5">
                    <a:lumMod val="75000"/>
                  </a:schemeClr>
                </a:solidFill>
              </a:rPr>
              <a:t>jambon</a:t>
            </a:r>
            <a:r>
              <a:rPr lang="it-IT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2000" dirty="0" err="1" smtClean="0">
                <a:solidFill>
                  <a:schemeClr val="accent5">
                    <a:lumMod val="75000"/>
                  </a:schemeClr>
                </a:solidFill>
              </a:rPr>
              <a:t>blanc</a:t>
            </a:r>
            <a:r>
              <a:rPr lang="it-IT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2000" dirty="0" err="1" smtClean="0">
                <a:solidFill>
                  <a:schemeClr val="accent5">
                    <a:lumMod val="75000"/>
                  </a:schemeClr>
                </a:solidFill>
              </a:rPr>
              <a:t>coupés</a:t>
            </a:r>
            <a:r>
              <a:rPr lang="it-IT" sz="2000" dirty="0" smtClean="0">
                <a:solidFill>
                  <a:schemeClr val="accent5">
                    <a:lumMod val="75000"/>
                  </a:schemeClr>
                </a:solidFill>
              </a:rPr>
              <a:t> en </a:t>
            </a:r>
            <a:r>
              <a:rPr lang="it-IT" sz="2000" dirty="0" err="1" smtClean="0">
                <a:solidFill>
                  <a:schemeClr val="accent5">
                    <a:lumMod val="75000"/>
                  </a:schemeClr>
                </a:solidFill>
              </a:rPr>
              <a:t>cube</a:t>
            </a:r>
            <a:r>
              <a:rPr lang="it-IT" sz="2000" dirty="0" smtClean="0">
                <a:solidFill>
                  <a:schemeClr val="accent5">
                    <a:lumMod val="75000"/>
                  </a:schemeClr>
                </a:solidFill>
              </a:rPr>
              <a:t> </a:t>
            </a:r>
            <a:br>
              <a:rPr lang="it-IT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it-IT" sz="2000" dirty="0" smtClean="0">
                <a:solidFill>
                  <a:schemeClr val="accent5">
                    <a:lumMod val="75000"/>
                  </a:schemeClr>
                </a:solidFill>
              </a:rPr>
              <a:t>100 g de </a:t>
            </a:r>
            <a:r>
              <a:rPr lang="it-IT" sz="2000" dirty="0" err="1" smtClean="0">
                <a:solidFill>
                  <a:schemeClr val="accent5">
                    <a:lumMod val="75000"/>
                  </a:schemeClr>
                </a:solidFill>
              </a:rPr>
              <a:t>gruyère</a:t>
            </a:r>
            <a:r>
              <a:rPr lang="it-IT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2000" dirty="0" err="1" smtClean="0">
                <a:solidFill>
                  <a:schemeClr val="accent5">
                    <a:lumMod val="75000"/>
                  </a:schemeClr>
                </a:solidFill>
              </a:rPr>
              <a:t>rapé</a:t>
            </a:r>
            <a:r>
              <a:rPr lang="it-IT" sz="2000" dirty="0" smtClean="0">
                <a:solidFill>
                  <a:schemeClr val="accent5">
                    <a:lumMod val="75000"/>
                  </a:schemeClr>
                </a:solidFill>
              </a:rPr>
              <a:t> </a:t>
            </a:r>
            <a:br>
              <a:rPr lang="it-IT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it-IT" sz="2000" dirty="0" smtClean="0">
                <a:solidFill>
                  <a:schemeClr val="accent5">
                    <a:lumMod val="75000"/>
                  </a:schemeClr>
                </a:solidFill>
              </a:rPr>
              <a:t>4 </a:t>
            </a:r>
            <a:r>
              <a:rPr lang="it-IT" sz="2000" dirty="0" err="1" smtClean="0">
                <a:solidFill>
                  <a:schemeClr val="accent5">
                    <a:lumMod val="75000"/>
                  </a:schemeClr>
                </a:solidFill>
              </a:rPr>
              <a:t>oeufs</a:t>
            </a:r>
            <a:r>
              <a:rPr lang="it-IT" sz="2000" dirty="0" smtClean="0">
                <a:solidFill>
                  <a:schemeClr val="accent5">
                    <a:lumMod val="75000"/>
                  </a:schemeClr>
                </a:solidFill>
              </a:rPr>
              <a:t> </a:t>
            </a:r>
            <a:br>
              <a:rPr lang="it-IT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it-IT" sz="2000" dirty="0" smtClean="0">
                <a:solidFill>
                  <a:schemeClr val="accent5">
                    <a:lumMod val="75000"/>
                  </a:schemeClr>
                </a:solidFill>
              </a:rPr>
              <a:t>50 cl de crème </a:t>
            </a:r>
            <a:r>
              <a:rPr lang="it-IT" sz="2000" dirty="0" err="1" smtClean="0">
                <a:solidFill>
                  <a:schemeClr val="accent5">
                    <a:lumMod val="75000"/>
                  </a:schemeClr>
                </a:solidFill>
              </a:rPr>
              <a:t>fraîche</a:t>
            </a:r>
            <a:r>
              <a:rPr lang="it-IT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2000" dirty="0" err="1" smtClean="0">
                <a:solidFill>
                  <a:schemeClr val="accent5">
                    <a:lumMod val="75000"/>
                  </a:schemeClr>
                </a:solidFill>
              </a:rPr>
              <a:t>épaisse</a:t>
            </a:r>
            <a:r>
              <a:rPr lang="it-IT" sz="2000" dirty="0" smtClean="0">
                <a:solidFill>
                  <a:schemeClr val="accent5">
                    <a:lumMod val="75000"/>
                  </a:schemeClr>
                </a:solidFill>
              </a:rPr>
              <a:t> </a:t>
            </a:r>
            <a:r>
              <a:rPr lang="it-IT" sz="2000" dirty="0" err="1" smtClean="0">
                <a:solidFill>
                  <a:schemeClr val="accent5">
                    <a:lumMod val="75000"/>
                  </a:schemeClr>
                </a:solidFill>
              </a:rPr>
              <a:t>sel</a:t>
            </a:r>
            <a:r>
              <a:rPr lang="it-IT" sz="20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it-IT" sz="2000" dirty="0" err="1" smtClean="0">
                <a:solidFill>
                  <a:schemeClr val="accent5">
                    <a:lumMod val="75000"/>
                  </a:schemeClr>
                </a:solidFill>
              </a:rPr>
              <a:t>poivre</a:t>
            </a:r>
            <a:endParaRPr lang="it-IT" sz="2000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Ingredients</a:t>
            </a:r>
            <a:endParaRPr lang="it-IT" dirty="0">
              <a:solidFill>
                <a:schemeClr val="bg2">
                  <a:lumMod val="50000"/>
                </a:schemeClr>
              </a:solidFill>
              <a:latin typeface="Lucida Calligraphy" pitchFamily="66" charset="0"/>
            </a:endParaRPr>
          </a:p>
        </p:txBody>
      </p:sp>
      <p:pic>
        <p:nvPicPr>
          <p:cNvPr id="4" name="Immagine 3" descr="Quiche_Lorrai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3789040"/>
            <a:ext cx="1944216" cy="1944216"/>
          </a:xfrm>
          <a:prstGeom prst="rect">
            <a:avLst/>
          </a:prstGeom>
          <a:ln w="38100" cap="sq">
            <a:solidFill>
              <a:schemeClr val="accent5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39552" y="1916832"/>
            <a:ext cx="3672408" cy="4572000"/>
          </a:xfrm>
        </p:spPr>
        <p:txBody>
          <a:bodyPr/>
          <a:lstStyle/>
          <a:p>
            <a:pPr>
              <a:buNone/>
            </a:pPr>
            <a:r>
              <a:rPr lang="fr-FR" sz="2400" dirty="0" smtClean="0">
                <a:solidFill>
                  <a:schemeClr val="accent5">
                    <a:lumMod val="75000"/>
                  </a:schemeClr>
                </a:solidFill>
                <a:latin typeface="Constantia" pitchFamily="18" charset="0"/>
              </a:rPr>
              <a:t>"La bouillabaisse est pas</a:t>
            </a:r>
          </a:p>
          <a:p>
            <a:pPr>
              <a:buNone/>
            </a:pPr>
            <a:r>
              <a:rPr lang="fr-FR" sz="2400" dirty="0" smtClean="0">
                <a:solidFill>
                  <a:schemeClr val="accent5">
                    <a:lumMod val="75000"/>
                  </a:schemeClr>
                </a:solidFill>
                <a:latin typeface="Constantia" pitchFamily="18" charset="0"/>
              </a:rPr>
              <a:t>  une soupe simple,</a:t>
            </a:r>
          </a:p>
          <a:p>
            <a:pPr>
              <a:buNone/>
            </a:pPr>
            <a:r>
              <a:rPr lang="fr-FR" sz="2400" dirty="0" smtClean="0">
                <a:solidFill>
                  <a:schemeClr val="accent5">
                    <a:lumMod val="75000"/>
                  </a:schemeClr>
                </a:solidFill>
                <a:latin typeface="Constantia" pitchFamily="18" charset="0"/>
              </a:rPr>
              <a:t>mais elle représente une ville,</a:t>
            </a:r>
          </a:p>
          <a:p>
            <a:pPr>
              <a:buNone/>
            </a:pPr>
            <a:r>
              <a:rPr lang="fr-FR" sz="2400" dirty="0" smtClean="0">
                <a:solidFill>
                  <a:schemeClr val="accent5">
                    <a:lumMod val="75000"/>
                  </a:schemeClr>
                </a:solidFill>
                <a:latin typeface="Constantia" pitchFamily="18" charset="0"/>
              </a:rPr>
              <a:t> Marseille, avec tout</a:t>
            </a:r>
          </a:p>
          <a:p>
            <a:pPr>
              <a:buNone/>
            </a:pPr>
            <a:r>
              <a:rPr lang="fr-FR" sz="2400" dirty="0" smtClean="0">
                <a:solidFill>
                  <a:schemeClr val="accent5">
                    <a:lumMod val="75000"/>
                  </a:schemeClr>
                </a:solidFill>
                <a:latin typeface="Constantia" pitchFamily="18" charset="0"/>
              </a:rPr>
              <a:t>  ses illusions et son</a:t>
            </a:r>
          </a:p>
          <a:p>
            <a:pPr>
              <a:buNone/>
            </a:pPr>
            <a:r>
              <a:rPr lang="fr-FR" sz="2400" dirty="0" smtClean="0">
                <a:solidFill>
                  <a:schemeClr val="accent5">
                    <a:lumMod val="75000"/>
                  </a:schemeClr>
                </a:solidFill>
                <a:latin typeface="Constantia" pitchFamily="18" charset="0"/>
              </a:rPr>
              <a:t>Contradictions »</a:t>
            </a:r>
            <a:endParaRPr lang="it-IT" sz="2400" dirty="0">
              <a:solidFill>
                <a:schemeClr val="accent5">
                  <a:lumMod val="75000"/>
                </a:schemeClr>
              </a:solidFill>
              <a:latin typeface="Constantia" pitchFamily="18" charset="0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	</a:t>
            </a: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it-IT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La </a:t>
            </a:r>
            <a:r>
              <a:rPr lang="it-IT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bouillabaise</a:t>
            </a:r>
            <a:endParaRPr lang="it-IT" dirty="0">
              <a:solidFill>
                <a:schemeClr val="bg2">
                  <a:lumMod val="50000"/>
                </a:schemeClr>
              </a:solidFill>
              <a:latin typeface="Lucida Calligraphy" pitchFamily="66" charset="0"/>
            </a:endParaRPr>
          </a:p>
        </p:txBody>
      </p:sp>
      <p:pic>
        <p:nvPicPr>
          <p:cNvPr id="4" name="Immagine 3" descr="bouillabais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2586067"/>
            <a:ext cx="3888432" cy="25943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72000"/>
          </a:xfrm>
        </p:spPr>
        <p:txBody>
          <a:bodyPr numCol="2">
            <a:normAutofit fontScale="92500" lnSpcReduction="20000"/>
          </a:bodyPr>
          <a:lstStyle/>
          <a:p>
            <a:pPr>
              <a:buNone/>
            </a:pP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    1 poireau</a:t>
            </a:r>
            <a:b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2 oignons blancs</a:t>
            </a:r>
            <a:b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3 gousses d'ail</a:t>
            </a:r>
            <a:b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1 céleri</a:t>
            </a:r>
            <a:b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2 litres d'eau</a:t>
            </a:r>
            <a:b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2 feuilles de laurier</a:t>
            </a:r>
            <a:b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sel, safran, fenouil q.s.</a:t>
            </a:r>
            <a:b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½ cuillère à café de thym</a:t>
            </a:r>
            <a:b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4 tomates mûres</a:t>
            </a:r>
            <a:b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q.s. Persil</a:t>
            </a:r>
            <a:b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2 grosses pommes de terre</a:t>
            </a:r>
            <a:b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2 verres de vin blanc</a:t>
            </a:r>
            <a:b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2 grosses pommes de terre</a:t>
            </a:r>
            <a:b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2 verres de vin blanc</a:t>
            </a:r>
          </a:p>
          <a:p>
            <a:pPr>
              <a:buNone/>
            </a:pP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    6 cuillères à soupe d'huile d'olive extra vierge</a:t>
            </a:r>
          </a:p>
          <a:p>
            <a:pPr>
              <a:buNone/>
            </a:pP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500 g de dorade</a:t>
            </a:r>
          </a:p>
          <a:p>
            <a:pPr>
              <a:buNone/>
            </a:pP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400 grammes de rougets</a:t>
            </a:r>
          </a:p>
          <a:p>
            <a:pPr>
              <a:buNone/>
            </a:pP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500 gr de scampi</a:t>
            </a:r>
          </a:p>
          <a:p>
            <a:pPr>
              <a:buNone/>
            </a:pP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400 grammes de moules</a:t>
            </a:r>
          </a:p>
          <a:p>
            <a:pPr>
              <a:buNone/>
            </a:pP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400 grammes de palourdes</a:t>
            </a:r>
          </a:p>
          <a:p>
            <a:pPr>
              <a:buNone/>
            </a:pP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3 seiches</a:t>
            </a:r>
          </a:p>
          <a:p>
            <a:pPr>
              <a:buNone/>
            </a:pP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200 grammes de poulpe</a:t>
            </a:r>
          </a:p>
          <a:p>
            <a:pPr>
              <a:buNone/>
            </a:pP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200 grammes de calmars</a:t>
            </a:r>
          </a:p>
          <a:p>
            <a:pPr>
              <a:buNone/>
            </a:pP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500 g de poisson Saint Peter</a:t>
            </a:r>
          </a:p>
          <a:p>
            <a:pPr>
              <a:buNone/>
            </a:pP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1 kg de sébaste</a:t>
            </a:r>
            <a:endParaRPr lang="it-IT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57592" cy="1152128"/>
          </a:xfrm>
        </p:spPr>
        <p:txBody>
          <a:bodyPr/>
          <a:lstStyle/>
          <a:p>
            <a:r>
              <a:rPr lang="it-IT" dirty="0" smtClean="0">
                <a:solidFill>
                  <a:schemeClr val="accent4">
                    <a:lumMod val="50000"/>
                  </a:schemeClr>
                </a:solidFill>
                <a:latin typeface="Lucida Calligraphy" pitchFamily="66" charset="0"/>
              </a:rPr>
              <a:t>			</a:t>
            </a:r>
            <a:r>
              <a:rPr lang="it-IT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Ingredients</a:t>
            </a:r>
            <a:r>
              <a:rPr lang="it-IT" dirty="0" smtClean="0">
                <a:solidFill>
                  <a:schemeClr val="accent4">
                    <a:lumMod val="50000"/>
                  </a:schemeClr>
                </a:solidFill>
                <a:latin typeface="Lucida Calligraphy" pitchFamily="66" charset="0"/>
              </a:rPr>
              <a:t> </a:t>
            </a:r>
            <a:r>
              <a:rPr lang="it-IT" dirty="0" smtClean="0">
                <a:solidFill>
                  <a:srgbClr val="0000FF"/>
                </a:solidFill>
              </a:rPr>
              <a:t>	</a:t>
            </a:r>
            <a:endParaRPr lang="it-IT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Ratatouille est une frontière</a:t>
            </a:r>
          </a:p>
          <a:p>
            <a:pPr>
              <a:buNone/>
            </a:pP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riche saveur française</a:t>
            </a:r>
          </a:p>
          <a:p>
            <a:pPr>
              <a:buNone/>
            </a:pP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  et la Méditerranée ...</a:t>
            </a:r>
          </a:p>
          <a:p>
            <a:pPr>
              <a:buNone/>
            </a:pP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  mais elle est si bon</a:t>
            </a:r>
          </a:p>
          <a:p>
            <a:pPr>
              <a:buNone/>
            </a:pP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  qu'il est difficile de le considérer</a:t>
            </a:r>
          </a:p>
          <a:p>
            <a:pPr>
              <a:buNone/>
            </a:pP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Tout simplement .....</a:t>
            </a:r>
          </a:p>
          <a:p>
            <a:pPr>
              <a:buNone/>
            </a:pP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  un aperçu</a:t>
            </a:r>
          </a:p>
          <a:p>
            <a:pPr>
              <a:buNone/>
            </a:pP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Ratatouille est un plat</a:t>
            </a:r>
          </a:p>
          <a:p>
            <a:pPr>
              <a:buNone/>
            </a:pP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  traditionnelle provençale </a:t>
            </a:r>
            <a:r>
              <a:rPr lang="it-IT" dirty="0" smtClean="0">
                <a:solidFill>
                  <a:srgbClr val="0000FF"/>
                </a:solidFill>
              </a:rPr>
              <a:t> 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chemeClr val="accent4">
                    <a:lumMod val="50000"/>
                  </a:schemeClr>
                </a:solidFill>
                <a:latin typeface="Lucida Calligraphy" pitchFamily="66" charset="0"/>
              </a:rPr>
              <a:t> </a:t>
            </a:r>
            <a:r>
              <a:rPr lang="it-IT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La ratatouille</a:t>
            </a:r>
            <a:endParaRPr lang="it-IT" dirty="0">
              <a:solidFill>
                <a:schemeClr val="bg2">
                  <a:lumMod val="50000"/>
                </a:schemeClr>
              </a:solidFill>
              <a:latin typeface="Lucida Calligraphy" pitchFamily="66" charset="0"/>
            </a:endParaRPr>
          </a:p>
        </p:txBody>
      </p:sp>
      <p:pic>
        <p:nvPicPr>
          <p:cNvPr id="4" name="Immagine 3" descr="ratatouille2_ss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3933056"/>
            <a:ext cx="3728442" cy="2413620"/>
          </a:xfrm>
          <a:prstGeom prst="rect">
            <a:avLst/>
          </a:prstGeom>
          <a:ln w="38100" cap="sq">
            <a:solidFill>
              <a:schemeClr val="bg2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>
              <a:buNone/>
            </a:pP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2 cuillères à soupe d'huile d'olive extra vierge</a:t>
            </a:r>
          </a:p>
          <a:p>
            <a:pPr>
              <a:buNone/>
            </a:pP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450 grammes de courgettes</a:t>
            </a:r>
          </a:p>
          <a:p>
            <a:pPr>
              <a:buNone/>
            </a:pP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 1 poivron rouge </a:t>
            </a:r>
          </a:p>
          <a:p>
            <a:pPr>
              <a:buNone/>
            </a:pP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 1 poivron jaune </a:t>
            </a:r>
          </a:p>
          <a:p>
            <a:pPr>
              <a:buNone/>
            </a:pP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 1 grosse aubergine</a:t>
            </a:r>
          </a:p>
          <a:p>
            <a:pPr>
              <a:buNone/>
            </a:pP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 1 oignon</a:t>
            </a:r>
          </a:p>
          <a:p>
            <a:pPr>
              <a:buNone/>
            </a:pP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 4 têtes d'ail</a:t>
            </a:r>
          </a:p>
          <a:p>
            <a:pPr>
              <a:buNone/>
            </a:pPr>
            <a:r>
              <a:rPr lang="fr-FR" sz="28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500 grammes de tomates</a:t>
            </a:r>
            <a:r>
              <a:rPr lang="it-IT" sz="28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it-IT" sz="28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 2 cuillères à soupe de pâte de tomate</a:t>
            </a:r>
          </a:p>
          <a:p>
            <a:pPr>
              <a:buNone/>
            </a:pP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    Sel</a:t>
            </a:r>
          </a:p>
          <a:p>
            <a:pPr>
              <a:buNone/>
            </a:pP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    Pepper</a:t>
            </a:r>
          </a:p>
          <a:p>
            <a:pPr>
              <a:buNone/>
            </a:pP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    Basilic</a:t>
            </a:r>
            <a:endParaRPr lang="it-IT" sz="28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Ingredients</a:t>
            </a:r>
            <a:r>
              <a:rPr lang="it-IT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ucida Calligraphy" pitchFamily="66" charset="0"/>
              </a:rPr>
              <a:t> </a:t>
            </a:r>
            <a:endParaRPr lang="it-IT" dirty="0">
              <a:solidFill>
                <a:schemeClr val="accent6">
                  <a:lumMod val="60000"/>
                  <a:lumOff val="40000"/>
                </a:schemeClr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La fondue savoyarde</a:t>
            </a:r>
          </a:p>
          <a:p>
            <a:pPr>
              <a:buNone/>
            </a:pP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  elle est une sorte de fondue,</a:t>
            </a:r>
          </a:p>
          <a:p>
            <a:pPr>
              <a:buNone/>
            </a:pP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  plat</a:t>
            </a:r>
          </a:p>
          <a:p>
            <a:pPr>
              <a:buNone/>
            </a:pP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  fromage</a:t>
            </a:r>
          </a:p>
          <a:p>
            <a:pPr>
              <a:buNone/>
            </a:pP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  original</a:t>
            </a:r>
          </a:p>
          <a:p>
            <a:pPr>
              <a:buNone/>
            </a:pP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  Suisse.</a:t>
            </a:r>
            <a:endParaRPr lang="it-IT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La fondue </a:t>
            </a:r>
            <a:r>
              <a:rPr lang="it-IT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savoyourde</a:t>
            </a:r>
            <a:endParaRPr lang="it-IT" dirty="0">
              <a:solidFill>
                <a:schemeClr val="bg2">
                  <a:lumMod val="50000"/>
                </a:schemeClr>
              </a:solidFill>
              <a:latin typeface="Lucida Calligraphy" pitchFamily="66" charset="0"/>
            </a:endParaRPr>
          </a:p>
        </p:txBody>
      </p:sp>
      <p:pic>
        <p:nvPicPr>
          <p:cNvPr id="4" name="Immagine 3" descr="fondue_savoyar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2852936"/>
            <a:ext cx="5127848" cy="2243434"/>
          </a:xfrm>
          <a:prstGeom prst="rect">
            <a:avLst/>
          </a:prstGeom>
          <a:ln w="38100" cap="sq">
            <a:solidFill>
              <a:schemeClr val="accent5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   500 gr. </a:t>
            </a:r>
            <a:r>
              <a:rPr lang="it-IT" dirty="0" err="1" smtClean="0">
                <a:solidFill>
                  <a:schemeClr val="accent5">
                    <a:lumMod val="75000"/>
                  </a:schemeClr>
                </a:solidFill>
              </a:rPr>
              <a:t>Comté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500 gr. emmenthal</a:t>
            </a:r>
            <a:b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200 gr. Beaufort</a:t>
            </a:r>
            <a:b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une baguette </a:t>
            </a:r>
            <a:r>
              <a:rPr lang="it-IT" dirty="0" err="1" smtClean="0">
                <a:solidFill>
                  <a:schemeClr val="accent5">
                    <a:lumMod val="75000"/>
                  </a:schemeClr>
                </a:solidFill>
              </a:rPr>
              <a:t>ou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 </a:t>
            </a:r>
            <a:r>
              <a:rPr lang="it-IT" dirty="0" err="1" smtClean="0">
                <a:solidFill>
                  <a:schemeClr val="accent5">
                    <a:lumMod val="75000"/>
                  </a:schemeClr>
                </a:solidFill>
              </a:rPr>
              <a:t>pain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 de campagne </a:t>
            </a:r>
            <a:r>
              <a:rPr lang="it-IT" dirty="0" err="1" smtClean="0">
                <a:solidFill>
                  <a:schemeClr val="accent5">
                    <a:lumMod val="75000"/>
                  </a:schemeClr>
                </a:solidFill>
              </a:rPr>
              <a:t>rassis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une tasse de vin </a:t>
            </a:r>
            <a:r>
              <a:rPr lang="it-IT" dirty="0" err="1" smtClean="0">
                <a:solidFill>
                  <a:schemeClr val="accent5">
                    <a:lumMod val="75000"/>
                  </a:schemeClr>
                </a:solidFill>
              </a:rPr>
              <a:t>blanc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 sec</a:t>
            </a:r>
            <a:b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une </a:t>
            </a:r>
            <a:r>
              <a:rPr lang="it-IT" dirty="0" err="1" smtClean="0">
                <a:solidFill>
                  <a:schemeClr val="accent5">
                    <a:lumMod val="75000"/>
                  </a:schemeClr>
                </a:solidFill>
              </a:rPr>
              <a:t>cuillère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 à </a:t>
            </a:r>
            <a:r>
              <a:rPr lang="it-IT" dirty="0" err="1" smtClean="0">
                <a:solidFill>
                  <a:schemeClr val="accent5">
                    <a:lumMod val="75000"/>
                  </a:schemeClr>
                </a:solidFill>
              </a:rPr>
              <a:t>soupe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 de </a:t>
            </a:r>
            <a:r>
              <a:rPr lang="it-IT" dirty="0" err="1" smtClean="0">
                <a:solidFill>
                  <a:schemeClr val="accent5">
                    <a:lumMod val="75000"/>
                  </a:schemeClr>
                </a:solidFill>
              </a:rPr>
              <a:t>fécule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 de maïs</a:t>
            </a:r>
            <a:b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un </a:t>
            </a:r>
            <a:r>
              <a:rPr lang="it-IT" dirty="0" err="1" smtClean="0">
                <a:solidFill>
                  <a:schemeClr val="accent5">
                    <a:lumMod val="75000"/>
                  </a:schemeClr>
                </a:solidFill>
              </a:rPr>
              <a:t>verre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 de Kirsch</a:t>
            </a:r>
            <a:b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  1 </a:t>
            </a:r>
            <a:r>
              <a:rPr lang="it-IT" dirty="0" err="1" smtClean="0">
                <a:solidFill>
                  <a:schemeClr val="accent5">
                    <a:lumMod val="75000"/>
                  </a:schemeClr>
                </a:solidFill>
              </a:rPr>
              <a:t>gousse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 d'</a:t>
            </a:r>
            <a:r>
              <a:rPr lang="it-IT" dirty="0" err="1" smtClean="0">
                <a:solidFill>
                  <a:schemeClr val="accent5">
                    <a:lumMod val="75000"/>
                  </a:schemeClr>
                </a:solidFill>
              </a:rPr>
              <a:t>ail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  </a:t>
            </a:r>
            <a:r>
              <a:rPr lang="it-IT" dirty="0" err="1" smtClean="0">
                <a:solidFill>
                  <a:schemeClr val="accent5">
                    <a:lumMod val="75000"/>
                  </a:schemeClr>
                </a:solidFill>
              </a:rPr>
              <a:t>poivre</a:t>
            </a:r>
            <a:endParaRPr lang="it-IT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Ingredients</a:t>
            </a:r>
            <a:r>
              <a:rPr lang="it-IT" dirty="0" smtClean="0">
                <a:solidFill>
                  <a:schemeClr val="bg2">
                    <a:lumMod val="50000"/>
                  </a:schemeClr>
                </a:solidFill>
                <a:latin typeface="Lucida Calligraphy" pitchFamily="66" charset="0"/>
              </a:rPr>
              <a:t> </a:t>
            </a:r>
            <a:endParaRPr lang="it-IT" dirty="0">
              <a:solidFill>
                <a:schemeClr val="bg2">
                  <a:lumMod val="50000"/>
                </a:schemeClr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a">
  <a:themeElements>
    <a:clrScheme name="Mi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rta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365</TotalTime>
  <Words>244</Words>
  <Application>Microsoft Office PowerPoint</Application>
  <PresentationFormat>Presentazione su schermo (4:3)</PresentationFormat>
  <Paragraphs>75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0" baseType="lpstr">
      <vt:lpstr>Constantia</vt:lpstr>
      <vt:lpstr>Lucida Calligraphy</vt:lpstr>
      <vt:lpstr>Lucida Handwriting</vt:lpstr>
      <vt:lpstr>Ravie</vt:lpstr>
      <vt:lpstr>Wingdings 2</vt:lpstr>
      <vt:lpstr>Carta</vt:lpstr>
      <vt:lpstr>La cousine française</vt:lpstr>
      <vt:lpstr>La quiche Lorraine</vt:lpstr>
      <vt:lpstr>Ingredients</vt:lpstr>
      <vt:lpstr>  La bouillabaise</vt:lpstr>
      <vt:lpstr>   Ingredients  </vt:lpstr>
      <vt:lpstr> La ratatouille</vt:lpstr>
      <vt:lpstr>Ingredients </vt:lpstr>
      <vt:lpstr>La fondue savoyourde</vt:lpstr>
      <vt:lpstr>Ingredients </vt:lpstr>
      <vt:lpstr>La baghette </vt:lpstr>
      <vt:lpstr>Histoire  </vt:lpstr>
      <vt:lpstr>Ingredients</vt:lpstr>
      <vt:lpstr>Presentazione standard di PowerPoint</vt:lpstr>
      <vt:lpstr>   Ce travail a été réalisé par les élèves de la classe 2b de l'institut dont Bova marina Mgr Dalmazio D'Andrea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cousine française</dc:title>
  <dc:creator>Notebook</dc:creator>
  <cp:lastModifiedBy>rosa ceccio</cp:lastModifiedBy>
  <cp:revision>35</cp:revision>
  <dcterms:created xsi:type="dcterms:W3CDTF">2016-05-03T15:09:44Z</dcterms:created>
  <dcterms:modified xsi:type="dcterms:W3CDTF">2016-05-09T05:55:52Z</dcterms:modified>
</cp:coreProperties>
</file>